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7" r:id="rId3"/>
    <p:sldId id="298" r:id="rId4"/>
    <p:sldId id="299" r:id="rId5"/>
    <p:sldId id="300" r:id="rId6"/>
    <p:sldId id="259" r:id="rId7"/>
    <p:sldId id="263" r:id="rId8"/>
    <p:sldId id="264" r:id="rId9"/>
    <p:sldId id="332" r:id="rId10"/>
    <p:sldId id="333" r:id="rId11"/>
    <p:sldId id="334" r:id="rId12"/>
    <p:sldId id="260" r:id="rId13"/>
    <p:sldId id="265" r:id="rId14"/>
    <p:sldId id="261" r:id="rId15"/>
    <p:sldId id="335" r:id="rId16"/>
    <p:sldId id="336" r:id="rId17"/>
    <p:sldId id="337" r:id="rId18"/>
    <p:sldId id="341" r:id="rId19"/>
    <p:sldId id="342" r:id="rId20"/>
    <p:sldId id="339" r:id="rId21"/>
    <p:sldId id="344" r:id="rId22"/>
    <p:sldId id="262" r:id="rId23"/>
    <p:sldId id="302" r:id="rId24"/>
    <p:sldId id="301" r:id="rId25"/>
    <p:sldId id="257" r:id="rId26"/>
    <p:sldId id="310" r:id="rId27"/>
    <p:sldId id="258" r:id="rId28"/>
    <p:sldId id="303" r:id="rId29"/>
    <p:sldId id="266" r:id="rId30"/>
    <p:sldId id="340" r:id="rId31"/>
    <p:sldId id="345" r:id="rId32"/>
    <p:sldId id="346" r:id="rId33"/>
    <p:sldId id="356" r:id="rId34"/>
    <p:sldId id="343" r:id="rId35"/>
    <p:sldId id="304" r:id="rId36"/>
    <p:sldId id="355" r:id="rId37"/>
    <p:sldId id="348" r:id="rId38"/>
    <p:sldId id="347" r:id="rId39"/>
    <p:sldId id="349" r:id="rId40"/>
    <p:sldId id="350" r:id="rId41"/>
    <p:sldId id="352" r:id="rId42"/>
    <p:sldId id="305" r:id="rId43"/>
    <p:sldId id="272" r:id="rId44"/>
    <p:sldId id="311" r:id="rId45"/>
    <p:sldId id="273" r:id="rId46"/>
    <p:sldId id="274" r:id="rId47"/>
    <p:sldId id="306" r:id="rId48"/>
    <p:sldId id="308" r:id="rId49"/>
    <p:sldId id="314" r:id="rId50"/>
    <p:sldId id="276" r:id="rId51"/>
    <p:sldId id="312" r:id="rId52"/>
    <p:sldId id="278" r:id="rId53"/>
    <p:sldId id="318" r:id="rId54"/>
    <p:sldId id="319" r:id="rId55"/>
    <p:sldId id="320" r:id="rId56"/>
    <p:sldId id="309" r:id="rId57"/>
    <p:sldId id="315" r:id="rId58"/>
    <p:sldId id="316" r:id="rId59"/>
    <p:sldId id="280" r:id="rId60"/>
    <p:sldId id="281" r:id="rId61"/>
    <p:sldId id="284" r:id="rId62"/>
    <p:sldId id="286" r:id="rId63"/>
    <p:sldId id="287" r:id="rId64"/>
    <p:sldId id="288" r:id="rId65"/>
    <p:sldId id="289" r:id="rId66"/>
    <p:sldId id="290" r:id="rId67"/>
    <p:sldId id="291" r:id="rId68"/>
    <p:sldId id="292" r:id="rId69"/>
    <p:sldId id="293" r:id="rId70"/>
    <p:sldId id="294" r:id="rId71"/>
    <p:sldId id="295" r:id="rId72"/>
    <p:sldId id="296" r:id="rId73"/>
    <p:sldId id="275" r:id="rId74"/>
    <p:sldId id="267" r:id="rId75"/>
    <p:sldId id="268" r:id="rId76"/>
    <p:sldId id="269" r:id="rId77"/>
    <p:sldId id="358" r:id="rId78"/>
    <p:sldId id="360" r:id="rId79"/>
    <p:sldId id="359" r:id="rId80"/>
    <p:sldId id="361" r:id="rId81"/>
    <p:sldId id="362" r:id="rId82"/>
    <p:sldId id="357" r:id="rId83"/>
    <p:sldId id="376" r:id="rId84"/>
    <p:sldId id="377" r:id="rId85"/>
    <p:sldId id="378" r:id="rId86"/>
    <p:sldId id="379" r:id="rId87"/>
    <p:sldId id="380" r:id="rId88"/>
    <p:sldId id="381" r:id="rId89"/>
    <p:sldId id="323" r:id="rId90"/>
    <p:sldId id="324" r:id="rId91"/>
    <p:sldId id="325" r:id="rId92"/>
    <p:sldId id="327" r:id="rId93"/>
    <p:sldId id="326" r:id="rId94"/>
    <p:sldId id="322" r:id="rId95"/>
    <p:sldId id="328" r:id="rId96"/>
    <p:sldId id="329" r:id="rId97"/>
    <p:sldId id="330" r:id="rId98"/>
    <p:sldId id="331" r:id="rId99"/>
    <p:sldId id="353" r:id="rId100"/>
    <p:sldId id="354" r:id="rId101"/>
    <p:sldId id="365" r:id="rId102"/>
    <p:sldId id="363" r:id="rId103"/>
    <p:sldId id="366" r:id="rId104"/>
    <p:sldId id="367" r:id="rId105"/>
    <p:sldId id="368" r:id="rId106"/>
    <p:sldId id="369" r:id="rId107"/>
    <p:sldId id="364" r:id="rId108"/>
    <p:sldId id="370" r:id="rId109"/>
    <p:sldId id="371" r:id="rId110"/>
    <p:sldId id="372" r:id="rId111"/>
    <p:sldId id="373" r:id="rId112"/>
    <p:sldId id="374" r:id="rId113"/>
    <p:sldId id="375" r:id="rId1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03.08.2018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consultant.ru/document/cons_doc_LAW_10612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consultant.ru/document/cons_doc_LAW_303671/2dafcc9f8f2d8b800512e96ec8914d9155752f9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fire-declaration.ru/instrukcii/instrukciya-o-merah-pozharnoy-bezopasnosti-v-zdaniyah-i-pomeshcheniyah-organizacii.html"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28662" y="428604"/>
            <a:ext cx="7772400" cy="1470025"/>
          </a:xfrm>
        </p:spPr>
        <p:txBody>
          <a:bodyPr/>
          <a:lstStyle/>
          <a:p>
            <a:r>
              <a:rPr lang="ru-RU" b="1" dirty="0" smtClean="0"/>
              <a:t>АНО ДПО «Учебно-производственный центр»</a:t>
            </a:r>
            <a:endParaRPr lang="ru-RU" b="1" dirty="0"/>
          </a:p>
        </p:txBody>
      </p:sp>
      <p:sp>
        <p:nvSpPr>
          <p:cNvPr id="3" name="Подзаголовок 2"/>
          <p:cNvSpPr>
            <a:spLocks noGrp="1"/>
          </p:cNvSpPr>
          <p:nvPr>
            <p:ph type="subTitle" idx="1"/>
          </p:nvPr>
        </p:nvSpPr>
        <p:spPr>
          <a:xfrm>
            <a:off x="714348" y="2000240"/>
            <a:ext cx="8072494" cy="3786214"/>
          </a:xfrm>
        </p:spPr>
        <p:txBody>
          <a:bodyPr>
            <a:normAutofit fontScale="77500" lnSpcReduction="20000"/>
          </a:bodyPr>
          <a:lstStyle/>
          <a:p>
            <a:r>
              <a:rPr lang="ru-RU" sz="6000" dirty="0" smtClean="0">
                <a:solidFill>
                  <a:srgbClr val="FF0000"/>
                </a:solidFill>
              </a:rPr>
              <a:t>подготовка к проверке знаний правил пожарной безопасности работников ООО НПП </a:t>
            </a:r>
            <a:r>
              <a:rPr lang="ru-RU" sz="6000" dirty="0" err="1" smtClean="0">
                <a:solidFill>
                  <a:srgbClr val="FF0000"/>
                </a:solidFill>
              </a:rPr>
              <a:t>Буринтех</a:t>
            </a:r>
            <a:endParaRPr lang="ru-RU" sz="60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Для не допущения горения:</a:t>
            </a:r>
            <a:endParaRPr lang="ru-RU" dirty="0"/>
          </a:p>
        </p:txBody>
      </p:sp>
      <p:sp>
        <p:nvSpPr>
          <p:cNvPr id="3" name="Содержимое 2"/>
          <p:cNvSpPr>
            <a:spLocks noGrp="1"/>
          </p:cNvSpPr>
          <p:nvPr>
            <p:ph idx="1"/>
          </p:nvPr>
        </p:nvSpPr>
        <p:spPr/>
        <p:txBody>
          <a:bodyPr>
            <a:normAutofit/>
          </a:bodyPr>
          <a:lstStyle/>
          <a:p>
            <a:pPr marL="514350" indent="-514350" algn="ctr">
              <a:buNone/>
            </a:pPr>
            <a:r>
              <a:rPr lang="ru-RU" sz="4800" dirty="0" smtClean="0">
                <a:latin typeface="+mj-lt"/>
              </a:rPr>
              <a:t>Свести к минимуму нарушения требований противопожарной безопасности.</a:t>
            </a:r>
            <a:endParaRPr lang="ru-RU" sz="4800" dirty="0" smtClean="0">
              <a:latin typeface="+mj-l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УПЦ\Downloads\копия 1.bmp"/>
          <p:cNvPicPr>
            <a:picLocks noGrp="1" noChangeAspect="1" noChangeArrowheads="1"/>
          </p:cNvPicPr>
          <p:nvPr>
            <p:ph idx="1"/>
          </p:nvPr>
        </p:nvPicPr>
        <p:blipFill>
          <a:blip r:embed="rId2"/>
          <a:srcRect/>
          <a:stretch>
            <a:fillRect/>
          </a:stretch>
        </p:blipFill>
        <p:spPr bwMode="auto">
          <a:xfrm>
            <a:off x="333374" y="362134"/>
            <a:ext cx="8596343" cy="5999052"/>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lstStyle/>
          <a:p>
            <a:r>
              <a:rPr lang="ru-RU" dirty="0" smtClean="0"/>
              <a:t>КАТЕГОРИИ ПОМЕЩЕНИЙ</a:t>
            </a:r>
            <a:endParaRPr lang="ru-RU" dirty="0"/>
          </a:p>
        </p:txBody>
      </p:sp>
      <p:sp>
        <p:nvSpPr>
          <p:cNvPr id="3" name="Содержимое 2"/>
          <p:cNvSpPr>
            <a:spLocks noGrp="1"/>
          </p:cNvSpPr>
          <p:nvPr>
            <p:ph idx="1"/>
          </p:nvPr>
        </p:nvSpPr>
        <p:spPr>
          <a:xfrm>
            <a:off x="457200" y="1285860"/>
            <a:ext cx="8229600" cy="4840303"/>
          </a:xfrm>
        </p:spPr>
        <p:txBody>
          <a:bodyPr/>
          <a:lstStyle/>
          <a:p>
            <a:pPr algn="ctr">
              <a:buNone/>
            </a:pPr>
            <a:r>
              <a:rPr lang="ru-RU" b="1" dirty="0" smtClean="0">
                <a:latin typeface="+mj-lt"/>
              </a:rPr>
              <a:t>Определяются по НПБ 105-03, </a:t>
            </a:r>
            <a:r>
              <a:rPr lang="ru-RU" b="1" dirty="0" smtClean="0">
                <a:latin typeface="+mj-lt"/>
              </a:rPr>
              <a:t>НОРМЫ ПОЖАРНОЙ БЕЗОПАСНОСТИ</a:t>
            </a:r>
            <a:endParaRPr lang="ru-RU" dirty="0" smtClean="0">
              <a:latin typeface="+mj-lt"/>
            </a:endParaRPr>
          </a:p>
          <a:p>
            <a:pPr algn="ctr">
              <a:buNone/>
            </a:pPr>
            <a:r>
              <a:rPr lang="ru-RU" b="1" dirty="0" smtClean="0">
                <a:latin typeface="+mj-lt"/>
              </a:rPr>
              <a:t>«ОПРЕДЕЛЕНИЕ </a:t>
            </a:r>
            <a:r>
              <a:rPr lang="ru-RU" b="1" dirty="0" smtClean="0">
                <a:latin typeface="+mj-lt"/>
              </a:rPr>
              <a:t>КАТЕГОРИЙ ПОМЕЩЕНИЙ, ЗДАНИЙ </a:t>
            </a:r>
            <a:br>
              <a:rPr lang="ru-RU" b="1" dirty="0" smtClean="0">
                <a:latin typeface="+mj-lt"/>
              </a:rPr>
            </a:br>
            <a:r>
              <a:rPr lang="ru-RU" b="1" dirty="0" smtClean="0">
                <a:latin typeface="+mj-lt"/>
              </a:rPr>
              <a:t>И НАРУЖНЫХ УСТАНОВОК ПО ВЗРЫВОПОЖАРНОЙ </a:t>
            </a:r>
            <a:br>
              <a:rPr lang="ru-RU" b="1" dirty="0" smtClean="0">
                <a:latin typeface="+mj-lt"/>
              </a:rPr>
            </a:br>
            <a:r>
              <a:rPr lang="ru-RU" b="1" dirty="0" smtClean="0">
                <a:latin typeface="+mj-lt"/>
              </a:rPr>
              <a:t>И ПОЖАРНОЙ </a:t>
            </a:r>
            <a:r>
              <a:rPr lang="ru-RU" b="1" dirty="0" smtClean="0">
                <a:latin typeface="+mj-lt"/>
              </a:rPr>
              <a:t>ОПАСНОСТИ»</a:t>
            </a:r>
            <a:endParaRPr lang="ru-RU" dirty="0" smtClean="0">
              <a:latin typeface="+mj-lt"/>
            </a:endParaRPr>
          </a:p>
          <a:p>
            <a:pPr>
              <a:buNone/>
            </a:pPr>
            <a:endParaRPr lang="ru-RU" b="1" dirty="0" smtClean="0"/>
          </a:p>
          <a:p>
            <a:endParaRPr lang="ru-RU"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r>
              <a:rPr lang="ru-RU" dirty="0" smtClean="0">
                <a:solidFill>
                  <a:srgbClr val="FF0000"/>
                </a:solidFill>
              </a:rPr>
              <a:t>А </a:t>
            </a:r>
            <a:r>
              <a:rPr lang="ru-RU" dirty="0" smtClean="0">
                <a:solidFill>
                  <a:srgbClr val="FF0000"/>
                </a:solidFill>
              </a:rPr>
              <a:t> - взрывопожароопасная</a:t>
            </a:r>
            <a:endParaRPr lang="ru-RU" dirty="0">
              <a:solidFill>
                <a:srgbClr val="FF0000"/>
              </a:solidFill>
            </a:endParaRPr>
          </a:p>
        </p:txBody>
      </p:sp>
      <p:sp>
        <p:nvSpPr>
          <p:cNvPr id="3" name="Содержимое 2"/>
          <p:cNvSpPr>
            <a:spLocks noGrp="1"/>
          </p:cNvSpPr>
          <p:nvPr>
            <p:ph idx="1"/>
          </p:nvPr>
        </p:nvSpPr>
        <p:spPr>
          <a:xfrm>
            <a:off x="457200" y="1071546"/>
            <a:ext cx="8229600" cy="5054617"/>
          </a:xfrm>
        </p:spPr>
        <p:txBody>
          <a:bodyPr>
            <a:normAutofit fontScale="85000" lnSpcReduction="10000"/>
          </a:bodyPr>
          <a:lstStyle/>
          <a:p>
            <a:pPr algn="ctr">
              <a:buNone/>
            </a:pPr>
            <a:r>
              <a:rPr lang="ru-RU" dirty="0" smtClean="0">
                <a:latin typeface="+mj-lt"/>
              </a:rPr>
              <a:t>Горючие </a:t>
            </a:r>
            <a:r>
              <a:rPr lang="ru-RU" dirty="0" smtClean="0">
                <a:latin typeface="+mj-lt"/>
              </a:rPr>
              <a:t>газы, легковоспламеняющиеся жидкости (ЛВЖ) с температурой вспышки не более 28</a:t>
            </a:r>
            <a:r>
              <a:rPr lang="ru-RU" baseline="30000" dirty="0" smtClean="0">
                <a:latin typeface="+mj-lt"/>
              </a:rPr>
              <a:t>о</a:t>
            </a:r>
            <a:r>
              <a:rPr lang="ru-RU" dirty="0" smtClean="0">
                <a:latin typeface="+mj-lt"/>
              </a:rPr>
              <a:t>С в таком количестве, что могут образовывать взрывоопасные </a:t>
            </a:r>
            <a:r>
              <a:rPr lang="ru-RU" dirty="0" err="1" smtClean="0">
                <a:latin typeface="+mj-lt"/>
              </a:rPr>
              <a:t>парогазовоздушные</a:t>
            </a:r>
            <a:r>
              <a:rPr lang="ru-RU" dirty="0" smtClean="0">
                <a:latin typeface="+mj-lt"/>
              </a:rPr>
              <a:t> смеси, при воспламенении которых развивается расчетное избыточное давление взрыва, превышающее 5 кПа (0,05 </a:t>
            </a:r>
            <a:r>
              <a:rPr lang="ru-RU" dirty="0" err="1" smtClean="0">
                <a:latin typeface="+mj-lt"/>
              </a:rPr>
              <a:t>атм</a:t>
            </a:r>
            <a:r>
              <a:rPr lang="ru-RU" dirty="0" smtClean="0">
                <a:latin typeface="+mj-lt"/>
              </a:rPr>
              <a:t>). Вещества и материалы, способные взрываться и гореть при взаимодействии с водой, кислородом воздуха или друг с другом в таком количестве, что расчетное избыточное давление взрыва в помещении превышает 5кПа.</a:t>
            </a:r>
            <a:endParaRPr lang="ru-RU" dirty="0">
              <a:latin typeface="+mj-l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a:bodyPr>
          <a:lstStyle/>
          <a:p>
            <a:r>
              <a:rPr lang="ru-RU" dirty="0" smtClean="0">
                <a:solidFill>
                  <a:srgbClr val="FF0000"/>
                </a:solidFill>
              </a:rPr>
              <a:t>Б- взрывопожароопасная</a:t>
            </a:r>
            <a:endParaRPr lang="ru-RU" dirty="0">
              <a:solidFill>
                <a:srgbClr val="FF0000"/>
              </a:solidFill>
            </a:endParaRPr>
          </a:p>
        </p:txBody>
      </p:sp>
      <p:sp>
        <p:nvSpPr>
          <p:cNvPr id="3" name="Содержимое 2"/>
          <p:cNvSpPr>
            <a:spLocks noGrp="1"/>
          </p:cNvSpPr>
          <p:nvPr>
            <p:ph idx="1"/>
          </p:nvPr>
        </p:nvSpPr>
        <p:spPr>
          <a:xfrm>
            <a:off x="285720" y="1142984"/>
            <a:ext cx="8643998" cy="4983179"/>
          </a:xfrm>
        </p:spPr>
        <p:txBody>
          <a:bodyPr/>
          <a:lstStyle/>
          <a:p>
            <a:pPr algn="ctr">
              <a:buNone/>
            </a:pPr>
            <a:r>
              <a:rPr lang="ru-RU" dirty="0" smtClean="0"/>
              <a:t>Горючие пыли и волокна, ЛВЖ с </a:t>
            </a:r>
            <a:r>
              <a:rPr lang="ru-RU" dirty="0" err="1" smtClean="0"/>
              <a:t>Т</a:t>
            </a:r>
            <a:r>
              <a:rPr lang="ru-RU" baseline="-25000" dirty="0" err="1" smtClean="0"/>
              <a:t>всп</a:t>
            </a:r>
            <a:r>
              <a:rPr lang="ru-RU" baseline="-25000" dirty="0" smtClean="0"/>
              <a:t> </a:t>
            </a:r>
            <a:r>
              <a:rPr lang="ru-RU" dirty="0" smtClean="0"/>
              <a:t> более 28</a:t>
            </a:r>
            <a:r>
              <a:rPr lang="ru-RU" baseline="30000" dirty="0" smtClean="0"/>
              <a:t>о</a:t>
            </a:r>
            <a:r>
              <a:rPr lang="ru-RU" dirty="0" smtClean="0"/>
              <a:t>С, горючие жидкости в таком количестве, что могут образовывать пылевоздушные или паровоздушные смеси, при воспламенении которых развивается ∆</a:t>
            </a:r>
            <a:r>
              <a:rPr lang="ru-RU" dirty="0" err="1" smtClean="0"/>
              <a:t>Р</a:t>
            </a:r>
            <a:r>
              <a:rPr lang="ru-RU" baseline="-25000" dirty="0" err="1" smtClean="0"/>
              <a:t>изб</a:t>
            </a:r>
            <a:r>
              <a:rPr lang="ru-RU" baseline="-25000" dirty="0" smtClean="0"/>
              <a:t>.</a:t>
            </a:r>
            <a:r>
              <a:rPr lang="ru-RU" dirty="0" smtClean="0"/>
              <a:t> в помещении,  превышающее 5кПа</a:t>
            </a:r>
            <a:endParaRPr lang="ru-RU"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r>
              <a:rPr lang="ru-RU" dirty="0" smtClean="0">
                <a:solidFill>
                  <a:srgbClr val="FF0000"/>
                </a:solidFill>
              </a:rPr>
              <a:t>В1-В4 пожароопасные</a:t>
            </a:r>
            <a:endParaRPr lang="ru-RU" dirty="0">
              <a:solidFill>
                <a:srgbClr val="FF0000"/>
              </a:solidFill>
            </a:endParaRPr>
          </a:p>
        </p:txBody>
      </p:sp>
      <p:sp>
        <p:nvSpPr>
          <p:cNvPr id="3" name="Содержимое 2"/>
          <p:cNvSpPr>
            <a:spLocks noGrp="1"/>
          </p:cNvSpPr>
          <p:nvPr>
            <p:ph idx="1"/>
          </p:nvPr>
        </p:nvSpPr>
        <p:spPr>
          <a:xfrm>
            <a:off x="357158" y="1071546"/>
            <a:ext cx="8501122" cy="5054617"/>
          </a:xfrm>
        </p:spPr>
        <p:txBody>
          <a:bodyPr>
            <a:normAutofit fontScale="92500" lnSpcReduction="10000"/>
          </a:bodyPr>
          <a:lstStyle/>
          <a:p>
            <a:pPr algn="ctr">
              <a:buNone/>
            </a:pPr>
            <a:r>
              <a:rPr lang="ru-RU" dirty="0" smtClean="0"/>
              <a:t>Горючие и </a:t>
            </a:r>
            <a:r>
              <a:rPr lang="ru-RU" dirty="0" err="1" smtClean="0"/>
              <a:t>трудногорючие</a:t>
            </a:r>
            <a:r>
              <a:rPr lang="ru-RU" dirty="0" smtClean="0"/>
              <a:t> жидкости (</a:t>
            </a:r>
            <a:r>
              <a:rPr lang="ru-RU" dirty="0" err="1" smtClean="0"/>
              <a:t>Т</a:t>
            </a:r>
            <a:r>
              <a:rPr lang="ru-RU" baseline="-25000" dirty="0" err="1" smtClean="0"/>
              <a:t>всп</a:t>
            </a:r>
            <a:r>
              <a:rPr lang="ru-RU" dirty="0" smtClean="0"/>
              <a:t> паров выше 61</a:t>
            </a:r>
            <a:r>
              <a:rPr lang="ru-RU" baseline="30000" dirty="0" smtClean="0"/>
              <a:t>о</a:t>
            </a:r>
            <a:r>
              <a:rPr lang="ru-RU" dirty="0" smtClean="0"/>
              <a:t>С), твердые горючие и </a:t>
            </a:r>
            <a:r>
              <a:rPr lang="ru-RU" dirty="0" err="1" smtClean="0"/>
              <a:t>трудногорючие</a:t>
            </a:r>
            <a:r>
              <a:rPr lang="ru-RU" dirty="0" smtClean="0"/>
              <a:t> вещества и материалы (в т.ч. пыли и волокна), вещества и материалы, способные при взаимодействии с водой, кислородом воздуха или друг с другом только гореть, при условии, что помещения, в которых они имеются в наличии или обращаются, не относятся к категориям А или Б.</a:t>
            </a:r>
            <a:endParaRPr lang="ru-RU"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lstStyle/>
          <a:p>
            <a:r>
              <a:rPr lang="ru-RU" dirty="0" smtClean="0">
                <a:solidFill>
                  <a:srgbClr val="FF0000"/>
                </a:solidFill>
              </a:rPr>
              <a:t>Г</a:t>
            </a:r>
            <a:endParaRPr lang="ru-RU" dirty="0">
              <a:solidFill>
                <a:srgbClr val="FF0000"/>
              </a:solidFill>
            </a:endParaRPr>
          </a:p>
        </p:txBody>
      </p:sp>
      <p:sp>
        <p:nvSpPr>
          <p:cNvPr id="3" name="Содержимое 2"/>
          <p:cNvSpPr>
            <a:spLocks noGrp="1"/>
          </p:cNvSpPr>
          <p:nvPr>
            <p:ph idx="1"/>
          </p:nvPr>
        </p:nvSpPr>
        <p:spPr>
          <a:xfrm>
            <a:off x="457200" y="1357298"/>
            <a:ext cx="8229600" cy="4768865"/>
          </a:xfrm>
        </p:spPr>
        <p:txBody>
          <a:bodyPr>
            <a:normAutofit fontScale="92500"/>
          </a:bodyPr>
          <a:lstStyle/>
          <a:p>
            <a:pPr algn="ctr">
              <a:buNone/>
            </a:pPr>
            <a:r>
              <a:rPr lang="ru-RU" dirty="0" smtClean="0"/>
              <a:t>Негорючие вещества и материалы в горячем, раскаленном или расплавленном состоянии, процесс обработки которых сопровождается выделением лучистого тепла, искр и пламени; горючие газы, жидкости и твердые вещества, которые сжигаются или утилизируются в качестве топлива.</a:t>
            </a:r>
            <a:endParaRPr lang="ru-RU"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Д</a:t>
            </a:r>
            <a:endParaRPr lang="ru-RU" dirty="0">
              <a:solidFill>
                <a:srgbClr val="FF0000"/>
              </a:solidFill>
            </a:endParaRPr>
          </a:p>
        </p:txBody>
      </p:sp>
      <p:sp>
        <p:nvSpPr>
          <p:cNvPr id="3" name="Содержимое 2"/>
          <p:cNvSpPr>
            <a:spLocks noGrp="1"/>
          </p:cNvSpPr>
          <p:nvPr>
            <p:ph idx="1"/>
          </p:nvPr>
        </p:nvSpPr>
        <p:spPr>
          <a:xfrm>
            <a:off x="457200" y="2285992"/>
            <a:ext cx="8229600" cy="3840171"/>
          </a:xfrm>
        </p:spPr>
        <p:txBody>
          <a:bodyPr/>
          <a:lstStyle/>
          <a:p>
            <a:pPr algn="ctr">
              <a:buNone/>
            </a:pPr>
            <a:r>
              <a:rPr lang="ru-RU" dirty="0" smtClean="0"/>
              <a:t>Негорючие вещества и материалы в холодном состоянии.</a:t>
            </a:r>
            <a:endParaRPr lang="ru-RU"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УПЦ\Downloads\tab1-e1462978038465.jpg"/>
          <p:cNvPicPr>
            <a:picLocks noGrp="1" noChangeAspect="1" noChangeArrowheads="1"/>
          </p:cNvPicPr>
          <p:nvPr>
            <p:ph idx="1"/>
          </p:nvPr>
        </p:nvPicPr>
        <p:blipFill>
          <a:blip r:embed="rId2"/>
          <a:srcRect/>
          <a:stretch>
            <a:fillRect/>
          </a:stretch>
        </p:blipFill>
        <p:spPr bwMode="auto">
          <a:xfrm>
            <a:off x="1071538" y="785794"/>
            <a:ext cx="7239050" cy="5429288"/>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71480"/>
            <a:ext cx="8229600" cy="5554683"/>
          </a:xfrm>
        </p:spPr>
        <p:txBody>
          <a:bodyPr>
            <a:normAutofit/>
          </a:bodyPr>
          <a:lstStyle/>
          <a:p>
            <a:pPr algn="ctr">
              <a:buNone/>
            </a:pPr>
            <a:endParaRPr lang="ru-RU" sz="5400" dirty="0" smtClean="0">
              <a:solidFill>
                <a:srgbClr val="FF0000"/>
              </a:solidFill>
            </a:endParaRPr>
          </a:p>
          <a:p>
            <a:pPr algn="ctr">
              <a:buNone/>
            </a:pPr>
            <a:endParaRPr lang="ru-RU" sz="5400" dirty="0" smtClean="0">
              <a:solidFill>
                <a:srgbClr val="FF0000"/>
              </a:solidFill>
            </a:endParaRPr>
          </a:p>
          <a:p>
            <a:pPr algn="ctr">
              <a:buNone/>
            </a:pPr>
            <a:r>
              <a:rPr lang="ru-RU" sz="5400" dirty="0" smtClean="0">
                <a:solidFill>
                  <a:srgbClr val="FF0000"/>
                </a:solidFill>
              </a:rPr>
              <a:t>КАТЕГОРИИ ЗДАНИЙ</a:t>
            </a:r>
            <a:endParaRPr lang="ru-RU" sz="5400" dirty="0">
              <a:solidFill>
                <a:srgbClr val="FF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11222"/>
          </a:xfrm>
        </p:spPr>
        <p:txBody>
          <a:bodyPr/>
          <a:lstStyle/>
          <a:p>
            <a:r>
              <a:rPr lang="ru-RU" dirty="0" smtClean="0">
                <a:solidFill>
                  <a:srgbClr val="FF0000"/>
                </a:solidFill>
              </a:rPr>
              <a:t>категория </a:t>
            </a:r>
            <a:r>
              <a:rPr lang="ru-RU" dirty="0" smtClean="0">
                <a:solidFill>
                  <a:srgbClr val="FF0000"/>
                </a:solidFill>
              </a:rPr>
              <a:t>А</a:t>
            </a:r>
            <a:endParaRPr lang="ru-RU" dirty="0">
              <a:solidFill>
                <a:srgbClr val="FF0000"/>
              </a:solidFill>
            </a:endParaRPr>
          </a:p>
        </p:txBody>
      </p:sp>
      <p:sp>
        <p:nvSpPr>
          <p:cNvPr id="3" name="Содержимое 2"/>
          <p:cNvSpPr>
            <a:spLocks noGrp="1"/>
          </p:cNvSpPr>
          <p:nvPr>
            <p:ph idx="1"/>
          </p:nvPr>
        </p:nvSpPr>
        <p:spPr/>
        <p:txBody>
          <a:bodyPr/>
          <a:lstStyle/>
          <a:p>
            <a:pPr algn="ctr">
              <a:buNone/>
            </a:pPr>
            <a:r>
              <a:rPr lang="ru-RU" dirty="0" smtClean="0"/>
              <a:t>если в нем суммарная площадь помещений категорий А превышает 5% площади всех помещений или 200 м</a:t>
            </a:r>
            <a:r>
              <a:rPr lang="ru-RU" baseline="30000" dirty="0" smtClean="0"/>
              <a:t>2</a:t>
            </a:r>
            <a:r>
              <a:rPr lang="ru-RU" dirty="0" smtClean="0"/>
              <a:t>. </a:t>
            </a:r>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 этих целях:</a:t>
            </a:r>
            <a:endParaRPr lang="ru-RU" dirty="0"/>
          </a:p>
        </p:txBody>
      </p:sp>
      <p:sp>
        <p:nvSpPr>
          <p:cNvPr id="3" name="Содержимое 2"/>
          <p:cNvSpPr>
            <a:spLocks noGrp="1"/>
          </p:cNvSpPr>
          <p:nvPr>
            <p:ph idx="1"/>
          </p:nvPr>
        </p:nvSpPr>
        <p:spPr/>
        <p:txBody>
          <a:bodyPr/>
          <a:lstStyle/>
          <a:p>
            <a:pPr algn="ctr"/>
            <a:r>
              <a:rPr lang="ru-RU" sz="4000" dirty="0" smtClean="0">
                <a:latin typeface="+mj-lt"/>
              </a:rPr>
              <a:t>Обеспечивается контроль за требованиями пожарной безопасности</a:t>
            </a:r>
          </a:p>
          <a:p>
            <a:pPr algn="ctr"/>
            <a:r>
              <a:rPr lang="ru-RU" sz="4000" dirty="0" smtClean="0">
                <a:latin typeface="+mj-lt"/>
              </a:rPr>
              <a:t>Проводится подготовка по правилам пожарной безопасности</a:t>
            </a:r>
          </a:p>
          <a:p>
            <a:pPr>
              <a:buNone/>
            </a:pPr>
            <a:endParaRPr lang="ru-RU"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54098"/>
          </a:xfrm>
        </p:spPr>
        <p:txBody>
          <a:bodyPr>
            <a:normAutofit fontScale="90000"/>
          </a:bodyPr>
          <a:lstStyle/>
          <a:p>
            <a:r>
              <a:rPr lang="ru-RU" dirty="0" smtClean="0">
                <a:solidFill>
                  <a:srgbClr val="FF0000"/>
                </a:solidFill>
              </a:rPr>
              <a:t>категория Б</a:t>
            </a:r>
            <a:br>
              <a:rPr lang="ru-RU" dirty="0" smtClean="0">
                <a:solidFill>
                  <a:srgbClr val="FF0000"/>
                </a:solidFill>
              </a:rPr>
            </a:br>
            <a:r>
              <a:rPr lang="ru-RU" sz="3100" dirty="0" smtClean="0"/>
              <a:t>если одновременно выполнено два условия:</a:t>
            </a:r>
            <a:r>
              <a:rPr lang="ru-RU" dirty="0" smtClean="0"/>
              <a:t/>
            </a:r>
            <a:br>
              <a:rPr lang="ru-RU" dirty="0" smtClean="0"/>
            </a:br>
            <a:endParaRPr lang="ru-RU" dirty="0">
              <a:solidFill>
                <a:srgbClr val="FF0000"/>
              </a:solidFill>
            </a:endParaRPr>
          </a:p>
        </p:txBody>
      </p:sp>
      <p:sp>
        <p:nvSpPr>
          <p:cNvPr id="3" name="Содержимое 2"/>
          <p:cNvSpPr>
            <a:spLocks noGrp="1"/>
          </p:cNvSpPr>
          <p:nvPr>
            <p:ph idx="1"/>
          </p:nvPr>
        </p:nvSpPr>
        <p:spPr>
          <a:xfrm>
            <a:off x="457200" y="1428737"/>
            <a:ext cx="8229600" cy="4214842"/>
          </a:xfrm>
        </p:spPr>
        <p:txBody>
          <a:bodyPr/>
          <a:lstStyle/>
          <a:p>
            <a:pPr algn="ctr">
              <a:buNone/>
            </a:pPr>
            <a:r>
              <a:rPr lang="ru-RU" dirty="0" smtClean="0"/>
              <a:t>а) здание не относится к категории А;</a:t>
            </a:r>
          </a:p>
          <a:p>
            <a:pPr algn="ctr">
              <a:buNone/>
            </a:pPr>
            <a:r>
              <a:rPr lang="ru-RU" dirty="0" smtClean="0"/>
              <a:t>б) суммарная площадь помещений категории А и Б превышает 5% суммарной площади всех помещений или 200 м</a:t>
            </a:r>
            <a:r>
              <a:rPr lang="ru-RU" baseline="30000" dirty="0" smtClean="0"/>
              <a:t>2</a:t>
            </a:r>
            <a:r>
              <a:rPr lang="ru-RU" dirty="0" smtClean="0"/>
              <a:t>.</a:t>
            </a:r>
          </a:p>
          <a:p>
            <a:endParaRPr lang="ru-RU"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FF0000"/>
                </a:solidFill>
              </a:rPr>
              <a:t>категория </a:t>
            </a:r>
            <a:r>
              <a:rPr lang="ru-RU" dirty="0" smtClean="0">
                <a:solidFill>
                  <a:srgbClr val="FF0000"/>
                </a:solidFill>
              </a:rPr>
              <a:t>В</a:t>
            </a:r>
            <a:r>
              <a:rPr lang="ru-RU" dirty="0" smtClean="0"/>
              <a:t/>
            </a:r>
            <a:br>
              <a:rPr lang="ru-RU" dirty="0" smtClean="0"/>
            </a:br>
            <a:endParaRPr lang="ru-RU" dirty="0"/>
          </a:p>
        </p:txBody>
      </p:sp>
      <p:sp>
        <p:nvSpPr>
          <p:cNvPr id="3" name="Содержимое 2"/>
          <p:cNvSpPr>
            <a:spLocks noGrp="1"/>
          </p:cNvSpPr>
          <p:nvPr>
            <p:ph idx="1"/>
          </p:nvPr>
        </p:nvSpPr>
        <p:spPr/>
        <p:txBody>
          <a:bodyPr>
            <a:normAutofit fontScale="92500" lnSpcReduction="10000"/>
          </a:bodyPr>
          <a:lstStyle/>
          <a:p>
            <a:pPr algn="ctr">
              <a:buNone/>
            </a:pPr>
            <a:r>
              <a:rPr lang="ru-RU" dirty="0" smtClean="0"/>
              <a:t>если одновременно выполнены два условия:</a:t>
            </a:r>
          </a:p>
          <a:p>
            <a:pPr algn="ctr">
              <a:buNone/>
            </a:pPr>
            <a:r>
              <a:rPr lang="ru-RU" dirty="0" smtClean="0"/>
              <a:t>а) здание не относится к категориям А и Б;</a:t>
            </a:r>
          </a:p>
          <a:p>
            <a:pPr algn="ctr">
              <a:buNone/>
            </a:pPr>
            <a:r>
              <a:rPr lang="ru-RU" dirty="0" smtClean="0"/>
              <a:t>б) суммарная площадь помещений категории А, Б и В превышает 5% (10%, если в здании отсутствуют помещения категории А и Б) суммарной площади всех помещений.</a:t>
            </a:r>
          </a:p>
          <a:p>
            <a:endParaRPr lang="ru-RU"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категория </a:t>
            </a:r>
            <a:r>
              <a:rPr lang="ru-RU" dirty="0" smtClean="0">
                <a:solidFill>
                  <a:srgbClr val="FF0000"/>
                </a:solidFill>
              </a:rPr>
              <a:t>Г</a:t>
            </a:r>
            <a:endParaRPr lang="ru-RU" dirty="0">
              <a:solidFill>
                <a:srgbClr val="FF0000"/>
              </a:solidFill>
            </a:endParaRPr>
          </a:p>
        </p:txBody>
      </p:sp>
      <p:sp>
        <p:nvSpPr>
          <p:cNvPr id="3" name="Содержимое 2"/>
          <p:cNvSpPr>
            <a:spLocks noGrp="1"/>
          </p:cNvSpPr>
          <p:nvPr>
            <p:ph idx="1"/>
          </p:nvPr>
        </p:nvSpPr>
        <p:spPr/>
        <p:txBody>
          <a:bodyPr/>
          <a:lstStyle/>
          <a:p>
            <a:pPr>
              <a:buNone/>
            </a:pPr>
            <a:r>
              <a:rPr lang="ru-RU" dirty="0" smtClean="0"/>
              <a:t>если одновременно выполнены два условия:</a:t>
            </a:r>
          </a:p>
          <a:p>
            <a:pPr>
              <a:buNone/>
            </a:pPr>
            <a:r>
              <a:rPr lang="ru-RU" dirty="0" smtClean="0"/>
              <a:t>а) здание не относится к категориям А и Б или В;</a:t>
            </a:r>
          </a:p>
          <a:p>
            <a:pPr>
              <a:buNone/>
            </a:pPr>
            <a:r>
              <a:rPr lang="ru-RU" dirty="0" smtClean="0"/>
              <a:t>б) суммарная площадь помещений категории А, Б, В и Г превышает 5% суммарной площади всех помещений.</a:t>
            </a:r>
            <a:endParaRPr lang="ru-RU"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категория </a:t>
            </a:r>
            <a:r>
              <a:rPr lang="ru-RU" dirty="0" smtClean="0">
                <a:solidFill>
                  <a:srgbClr val="FF0000"/>
                </a:solidFill>
              </a:rPr>
              <a:t>Д</a:t>
            </a:r>
            <a:endParaRPr lang="ru-RU" dirty="0">
              <a:solidFill>
                <a:srgbClr val="FF0000"/>
              </a:solidFill>
            </a:endParaRPr>
          </a:p>
        </p:txBody>
      </p:sp>
      <p:sp>
        <p:nvSpPr>
          <p:cNvPr id="3" name="Содержимое 2"/>
          <p:cNvSpPr>
            <a:spLocks noGrp="1"/>
          </p:cNvSpPr>
          <p:nvPr>
            <p:ph idx="1"/>
          </p:nvPr>
        </p:nvSpPr>
        <p:spPr/>
        <p:txBody>
          <a:bodyPr>
            <a:normAutofit/>
          </a:bodyPr>
          <a:lstStyle/>
          <a:p>
            <a:pPr algn="ctr">
              <a:buNone/>
            </a:pPr>
            <a:r>
              <a:rPr lang="ru-RU" sz="4800" dirty="0" smtClean="0"/>
              <a:t>если оно не относится к категориям А, Б, В или Г</a:t>
            </a:r>
            <a:endParaRPr lang="ru-RU" sz="4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42918"/>
            <a:ext cx="8229600" cy="5483245"/>
          </a:xfrm>
        </p:spPr>
        <p:txBody>
          <a:bodyPr>
            <a:normAutofit lnSpcReduction="10000"/>
          </a:bodyPr>
          <a:lstStyle/>
          <a:p>
            <a:pPr algn="ctr">
              <a:buNone/>
            </a:pPr>
            <a:r>
              <a:rPr lang="ru-RU" sz="4800" b="1" dirty="0" smtClean="0"/>
              <a:t>требования пожарной безопасности </a:t>
            </a:r>
          </a:p>
          <a:p>
            <a:pPr algn="ctr">
              <a:buFontTx/>
              <a:buChar char="-"/>
            </a:pPr>
            <a:r>
              <a:rPr lang="ru-RU" sz="4000" dirty="0" smtClean="0">
                <a:latin typeface="+mj-lt"/>
              </a:rPr>
              <a:t>специальные условия социального и (или) технического характера</a:t>
            </a:r>
            <a:r>
              <a:rPr lang="ru-RU" dirty="0" smtClean="0">
                <a:latin typeface="+mj-lt"/>
              </a:rPr>
              <a:t>,</a:t>
            </a:r>
          </a:p>
          <a:p>
            <a:pPr algn="ctr">
              <a:buNone/>
            </a:pPr>
            <a:r>
              <a:rPr lang="ru-RU" dirty="0" smtClean="0">
                <a:latin typeface="+mj-lt"/>
              </a:rPr>
              <a:t> установленные в целях обеспечения пожарной безопасности ФЗ и иными НПА РФ, а также нормативными документами по пожарной безопасности;</a:t>
            </a:r>
          </a:p>
          <a:p>
            <a:pPr>
              <a:buNone/>
            </a:pPr>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t>Некоторые нормативно правовые акты РФ по ПОЖАРНОЙ БЕЗОПАСНОСТИ</a:t>
            </a:r>
            <a:endParaRPr lang="ru-RU" sz="3200" dirty="0"/>
          </a:p>
        </p:txBody>
      </p:sp>
      <p:sp>
        <p:nvSpPr>
          <p:cNvPr id="3" name="Содержимое 2"/>
          <p:cNvSpPr>
            <a:spLocks noGrp="1"/>
          </p:cNvSpPr>
          <p:nvPr>
            <p:ph idx="1"/>
          </p:nvPr>
        </p:nvSpPr>
        <p:spPr/>
        <p:txBody>
          <a:bodyPr>
            <a:normAutofit fontScale="62500" lnSpcReduction="20000"/>
          </a:bodyPr>
          <a:lstStyle/>
          <a:p>
            <a:pPr algn="just"/>
            <a:r>
              <a:rPr lang="ru-RU" b="1" dirty="0" smtClean="0"/>
              <a:t>Федеральный закон от 21.12.1994 N 69-ФЗ</a:t>
            </a:r>
            <a:br>
              <a:rPr lang="ru-RU" b="1" dirty="0" smtClean="0"/>
            </a:br>
            <a:r>
              <a:rPr lang="ru-RU" b="1" dirty="0" smtClean="0"/>
              <a:t> «О пожарной безопасности»;</a:t>
            </a:r>
          </a:p>
          <a:p>
            <a:pPr algn="just"/>
            <a:r>
              <a:rPr lang="ru-RU" b="1" dirty="0" smtClean="0"/>
              <a:t>Приказ МЧС РФ от 12.12.2007 г. № 645</a:t>
            </a:r>
            <a:br>
              <a:rPr lang="ru-RU" b="1" dirty="0" smtClean="0"/>
            </a:br>
            <a:r>
              <a:rPr lang="ru-RU" b="1" dirty="0" smtClean="0"/>
              <a:t>«Об утверждении Норм пожарной безопасности «Обучение мерам пожарной безопасности работников организаций»;</a:t>
            </a:r>
          </a:p>
          <a:p>
            <a:pPr algn="just"/>
            <a:r>
              <a:rPr lang="ru-RU" b="1" dirty="0" smtClean="0"/>
              <a:t>Правила  пожарной безопасности в нефтяной промышленности   ППБО-85 ;</a:t>
            </a:r>
          </a:p>
          <a:p>
            <a:pPr algn="just"/>
            <a:r>
              <a:rPr lang="ru-RU" b="1" dirty="0" smtClean="0"/>
              <a:t> Постановление Правительства РФ от 25.04.2012 N 390 "О противопожарном режиме" (вместе с "Правилами противопожарного режима в Российской Федерации")</a:t>
            </a:r>
          </a:p>
          <a:p>
            <a:pPr algn="just"/>
            <a:endParaRPr lang="ru-RU" b="1" dirty="0" smtClean="0"/>
          </a:p>
          <a:p>
            <a:pPr algn="just"/>
            <a:r>
              <a:rPr lang="ru-RU" b="1" dirty="0" smtClean="0"/>
              <a:t>Федеральный закон "Технический регламент о требованиях пожарной безопасности" от 22.07.2008 N 123-ФЗ</a:t>
            </a:r>
          </a:p>
          <a:p>
            <a:pPr algn="just"/>
            <a:endParaRPr lang="ru-RU"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14356"/>
            <a:ext cx="8229600" cy="5411807"/>
          </a:xfrm>
        </p:spPr>
        <p:txBody>
          <a:bodyPr>
            <a:normAutofit/>
          </a:bodyPr>
          <a:lstStyle/>
          <a:p>
            <a:pPr algn="ctr">
              <a:buNone/>
            </a:pPr>
            <a:r>
              <a:rPr lang="ru-RU" sz="4000" b="1" dirty="0" smtClean="0"/>
              <a:t>нарушение требований пожарной безопасности </a:t>
            </a:r>
            <a:r>
              <a:rPr lang="ru-RU" sz="4000" dirty="0" smtClean="0"/>
              <a:t>– </a:t>
            </a:r>
          </a:p>
          <a:p>
            <a:pPr algn="ctr">
              <a:buNone/>
            </a:pPr>
            <a:r>
              <a:rPr lang="ru-RU" sz="4800" dirty="0" smtClean="0"/>
              <a:t>невыполнение или ненадлежащее выполнение требований пожарной безопасности;</a:t>
            </a:r>
          </a:p>
          <a:p>
            <a:pPr>
              <a:buNone/>
            </a:pP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54098"/>
          </a:xfrm>
        </p:spPr>
        <p:txBody>
          <a:bodyPr>
            <a:normAutofit fontScale="90000"/>
          </a:bodyPr>
          <a:lstStyle/>
          <a:p>
            <a:r>
              <a:rPr lang="ru-RU" sz="3100" dirty="0" smtClean="0"/>
              <a:t/>
            </a:r>
            <a:br>
              <a:rPr lang="ru-RU" sz="3100" dirty="0" smtClean="0"/>
            </a:br>
            <a:r>
              <a:rPr lang="ru-RU" sz="3100" dirty="0" smtClean="0"/>
              <a:t/>
            </a:r>
            <a:br>
              <a:rPr lang="ru-RU" sz="3100" dirty="0" smtClean="0"/>
            </a:br>
            <a:r>
              <a:rPr lang="ru-RU" sz="3100" dirty="0" smtClean="0"/>
              <a:t>За нарушение:</a:t>
            </a:r>
            <a:br>
              <a:rPr lang="ru-RU" sz="3100" dirty="0" smtClean="0"/>
            </a:br>
            <a:r>
              <a:rPr lang="ru-RU" sz="3100" dirty="0" smtClean="0"/>
              <a:t>Статьей </a:t>
            </a:r>
            <a:r>
              <a:rPr lang="ru-RU" sz="3100" dirty="0" smtClean="0"/>
              <a:t>219. Нарушение требований пожарной </a:t>
            </a:r>
            <a:r>
              <a:rPr lang="ru-RU" sz="3100" dirty="0" smtClean="0"/>
              <a:t>безопасности. УК РФ предусмотрено:</a:t>
            </a:r>
            <a:br>
              <a:rPr lang="ru-RU" sz="3100" dirty="0" smtClean="0"/>
            </a:br>
            <a:r>
              <a:rPr lang="ru-RU" dirty="0" smtClean="0"/>
              <a:t/>
            </a:r>
            <a:br>
              <a:rPr lang="ru-RU" dirty="0" smtClean="0"/>
            </a:br>
            <a:endParaRPr lang="ru-RU" dirty="0"/>
          </a:p>
        </p:txBody>
      </p:sp>
      <p:sp>
        <p:nvSpPr>
          <p:cNvPr id="5" name="Прямоугольник 4"/>
          <p:cNvSpPr/>
          <p:nvPr/>
        </p:nvSpPr>
        <p:spPr>
          <a:xfrm>
            <a:off x="785786" y="1285860"/>
            <a:ext cx="8001056" cy="5078313"/>
          </a:xfrm>
          <a:prstGeom prst="rect">
            <a:avLst/>
          </a:prstGeom>
        </p:spPr>
        <p:txBody>
          <a:bodyPr wrap="square">
            <a:spAutoFit/>
          </a:bodyPr>
          <a:lstStyle/>
          <a:p>
            <a:endParaRPr lang="ru-RU" dirty="0" smtClean="0"/>
          </a:p>
          <a:p>
            <a:pPr algn="just"/>
            <a:r>
              <a:rPr lang="ru-RU" dirty="0" smtClean="0">
                <a:latin typeface="+mj-lt"/>
              </a:rPr>
              <a:t>Нарушение </a:t>
            </a:r>
            <a:r>
              <a:rPr lang="ru-RU" dirty="0" smtClean="0">
                <a:latin typeface="+mj-lt"/>
              </a:rPr>
              <a:t>требований пожарной безопасности, </a:t>
            </a:r>
            <a:r>
              <a:rPr lang="ru-RU" i="1" dirty="0" smtClean="0">
                <a:latin typeface="+mj-lt"/>
              </a:rPr>
              <a:t>совершенное лицом</a:t>
            </a:r>
            <a:r>
              <a:rPr lang="ru-RU" dirty="0" smtClean="0">
                <a:latin typeface="+mj-lt"/>
              </a:rPr>
              <a:t>, </a:t>
            </a:r>
            <a:r>
              <a:rPr lang="ru-RU" i="1" dirty="0" smtClean="0">
                <a:latin typeface="+mj-lt"/>
              </a:rPr>
              <a:t>на котором лежала обязанность по их соблюдению</a:t>
            </a:r>
            <a:r>
              <a:rPr lang="ru-RU" dirty="0" smtClean="0">
                <a:latin typeface="+mj-lt"/>
              </a:rPr>
              <a:t>, если это повлекло по неосторожности причинение тяжкого вреда здоровью </a:t>
            </a:r>
            <a:r>
              <a:rPr lang="ru-RU" dirty="0" smtClean="0">
                <a:latin typeface="+mj-lt"/>
              </a:rPr>
              <a:t>человека</a:t>
            </a:r>
            <a:r>
              <a:rPr lang="ru-RU" dirty="0" smtClean="0">
                <a:latin typeface="+mj-lt"/>
              </a:rPr>
              <a:t/>
            </a:r>
            <a:br>
              <a:rPr lang="ru-RU" dirty="0" smtClean="0">
                <a:latin typeface="+mj-lt"/>
              </a:rPr>
            </a:br>
            <a:endParaRPr lang="ru-RU" dirty="0" smtClean="0">
              <a:latin typeface="+mj-lt"/>
            </a:endParaRPr>
          </a:p>
          <a:p>
            <a:pPr algn="just"/>
            <a:r>
              <a:rPr lang="ru-RU" dirty="0" smtClean="0">
                <a:latin typeface="+mj-lt"/>
              </a:rPr>
              <a:t>Наказывается </a:t>
            </a:r>
            <a:r>
              <a:rPr lang="ru-RU" dirty="0" smtClean="0">
                <a:latin typeface="+mj-lt"/>
              </a:rPr>
              <a:t>штраф</a:t>
            </a:r>
            <a:r>
              <a:rPr lang="ru-RU" dirty="0" smtClean="0">
                <a:latin typeface="+mj-lt"/>
              </a:rPr>
              <a:t>ом </a:t>
            </a:r>
            <a:r>
              <a:rPr lang="ru-RU" dirty="0" smtClean="0">
                <a:latin typeface="+mj-lt"/>
              </a:rPr>
              <a:t>в размере до восьмидесяти тысяч рублей </a:t>
            </a:r>
            <a:endParaRPr lang="ru-RU" dirty="0" smtClean="0">
              <a:latin typeface="+mj-lt"/>
            </a:endParaRPr>
          </a:p>
          <a:p>
            <a:pPr algn="just"/>
            <a:r>
              <a:rPr lang="ru-RU" dirty="0" smtClean="0">
                <a:latin typeface="+mj-lt"/>
              </a:rPr>
              <a:t>или </a:t>
            </a:r>
            <a:r>
              <a:rPr lang="ru-RU" dirty="0" smtClean="0">
                <a:latin typeface="+mj-lt"/>
              </a:rPr>
              <a:t>в размере заработной платы </a:t>
            </a:r>
            <a:endParaRPr lang="ru-RU" dirty="0" smtClean="0">
              <a:latin typeface="+mj-lt"/>
            </a:endParaRPr>
          </a:p>
          <a:p>
            <a:pPr algn="just"/>
            <a:r>
              <a:rPr lang="ru-RU" dirty="0" smtClean="0">
                <a:latin typeface="+mj-lt"/>
              </a:rPr>
              <a:t>или </a:t>
            </a:r>
            <a:r>
              <a:rPr lang="ru-RU" dirty="0" smtClean="0">
                <a:latin typeface="+mj-lt"/>
              </a:rPr>
              <a:t>иного дохода осужденного за период до шести месяцев, </a:t>
            </a:r>
            <a:endParaRPr lang="ru-RU" dirty="0" smtClean="0">
              <a:latin typeface="+mj-lt"/>
            </a:endParaRPr>
          </a:p>
          <a:p>
            <a:pPr algn="just"/>
            <a:r>
              <a:rPr lang="ru-RU" dirty="0" smtClean="0">
                <a:latin typeface="+mj-lt"/>
              </a:rPr>
              <a:t>либо </a:t>
            </a:r>
            <a:r>
              <a:rPr lang="ru-RU" dirty="0" smtClean="0">
                <a:latin typeface="+mj-lt"/>
              </a:rPr>
              <a:t>ограничением свободы на срок до трех лет, </a:t>
            </a:r>
            <a:endParaRPr lang="ru-RU" dirty="0" smtClean="0">
              <a:latin typeface="+mj-lt"/>
            </a:endParaRPr>
          </a:p>
          <a:p>
            <a:pPr algn="just"/>
            <a:r>
              <a:rPr lang="ru-RU" dirty="0" smtClean="0">
                <a:latin typeface="+mj-lt"/>
              </a:rPr>
              <a:t>либо </a:t>
            </a:r>
            <a:r>
              <a:rPr lang="ru-RU" dirty="0" smtClean="0">
                <a:latin typeface="+mj-lt"/>
              </a:rPr>
              <a:t>принудительными работами на срок до трех лет с лишением права занимать определенные должности или заниматься определенной деятельностью на срок до трех лет или без такового, </a:t>
            </a:r>
            <a:endParaRPr lang="ru-RU" dirty="0" smtClean="0">
              <a:latin typeface="+mj-lt"/>
            </a:endParaRPr>
          </a:p>
          <a:p>
            <a:pPr algn="just"/>
            <a:r>
              <a:rPr lang="ru-RU" dirty="0" smtClean="0">
                <a:latin typeface="+mj-lt"/>
              </a:rPr>
              <a:t>либо </a:t>
            </a:r>
            <a:r>
              <a:rPr lang="ru-RU" dirty="0" smtClean="0">
                <a:latin typeface="+mj-lt"/>
              </a:rPr>
              <a:t>лишением свободы на срок до трех лет с лишением права занимать определенные должности или заниматься определенной деятельностью на срок до трех лет или без такового</a:t>
            </a:r>
            <a:r>
              <a:rPr lang="ru-RU" dirty="0" smtClean="0">
                <a:latin typeface="+mj-lt"/>
              </a:rPr>
              <a:t>.</a:t>
            </a:r>
          </a:p>
          <a:p>
            <a:pPr algn="just"/>
            <a:r>
              <a:rPr lang="ru-RU" dirty="0" smtClean="0"/>
              <a:t/>
            </a:r>
            <a:br>
              <a:rPr lang="ru-RU" dirty="0" smtClean="0"/>
            </a:br>
            <a:r>
              <a:rPr lang="ru-RU" dirty="0" smtClean="0"/>
              <a:t/>
            </a:r>
            <a:br>
              <a:rPr lang="ru-RU" dirty="0" smtClean="0"/>
            </a:b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fontScale="85000" lnSpcReduction="20000"/>
          </a:bodyPr>
          <a:lstStyle/>
          <a:p>
            <a:pPr algn="ctr">
              <a:buNone/>
            </a:pPr>
            <a:r>
              <a:rPr lang="ru-RU" dirty="0" smtClean="0"/>
              <a:t>То же деяние, повлекшее по неосторожности смерть человека, - наказывается принудительными работами на срок до пяти лет с лишением права занимать определенные должности или заниматься определенной деятельностью на срок до трех лет или без такового либо лишением свободы на срок до пяти лет с лишением права занимать определенные должности или заниматься определенной деятельностью на срок до трех лет или без такового.</a:t>
            </a:r>
            <a:br>
              <a:rPr lang="ru-RU" dirty="0" smtClean="0"/>
            </a:br>
            <a:r>
              <a:rPr lang="ru-RU" dirty="0" smtClean="0"/>
              <a:t/>
            </a:r>
            <a:br>
              <a:rPr lang="ru-RU" dirty="0" smtClean="0"/>
            </a:b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71481"/>
            <a:ext cx="8229600" cy="5572163"/>
          </a:xfrm>
        </p:spPr>
        <p:txBody>
          <a:bodyPr>
            <a:normAutofit fontScale="70000" lnSpcReduction="20000"/>
          </a:bodyPr>
          <a:lstStyle/>
          <a:p>
            <a:pPr algn="ctr">
              <a:buNone/>
            </a:pPr>
            <a:r>
              <a:rPr lang="ru-RU" sz="3600" dirty="0" smtClean="0"/>
              <a:t>Деяние</a:t>
            </a:r>
            <a:r>
              <a:rPr lang="ru-RU" sz="3600" dirty="0" smtClean="0"/>
              <a:t>, </a:t>
            </a:r>
            <a:r>
              <a:rPr lang="ru-RU" sz="3600" dirty="0" smtClean="0"/>
              <a:t>повлекшее по неосторожности смерть двух или более лиц, - наказывается принудительными работами на срок до пяти лет с лишением права занимать определенные должности или заниматься определенной деятельностью на срок до трех лет или без такового либо лишением свободы на срок до семи лет с лишением права занимать определенные должности или заниматься определенной деятельностью на срок до трех лет или без такового.</a:t>
            </a:r>
            <a:br>
              <a:rPr lang="ru-RU" sz="3600" dirty="0" smtClean="0"/>
            </a:br>
            <a:r>
              <a:rPr lang="ru-RU" dirty="0" smtClean="0"/>
              <a:t/>
            </a:r>
            <a:br>
              <a:rPr lang="ru-RU" dirty="0" smtClean="0"/>
            </a:b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smtClean="0"/>
              <a:t>Статья 20.4. Нарушение </a:t>
            </a:r>
            <a:r>
              <a:rPr lang="ru-RU" sz="2800" b="1" dirty="0" smtClean="0">
                <a:hlinkClick r:id="rId2"/>
              </a:rPr>
              <a:t>требований</a:t>
            </a:r>
            <a:r>
              <a:rPr lang="ru-RU" sz="2800" b="1" dirty="0" smtClean="0"/>
              <a:t> пожарной </a:t>
            </a:r>
            <a:r>
              <a:rPr lang="ru-RU" sz="2800" b="1" dirty="0" smtClean="0"/>
              <a:t>безопасности (</a:t>
            </a:r>
            <a:r>
              <a:rPr lang="ru-RU" sz="2800" b="1" dirty="0" err="1" smtClean="0"/>
              <a:t>КоАп</a:t>
            </a:r>
            <a:r>
              <a:rPr lang="ru-RU" sz="2800" b="1" dirty="0" smtClean="0"/>
              <a:t>)</a:t>
            </a:r>
            <a:endParaRPr lang="ru-RU" sz="2800" dirty="0"/>
          </a:p>
        </p:txBody>
      </p:sp>
      <p:sp>
        <p:nvSpPr>
          <p:cNvPr id="3" name="Содержимое 2"/>
          <p:cNvSpPr>
            <a:spLocks noGrp="1"/>
          </p:cNvSpPr>
          <p:nvPr>
            <p:ph idx="1"/>
          </p:nvPr>
        </p:nvSpPr>
        <p:spPr/>
        <p:txBody>
          <a:bodyPr>
            <a:normAutofit fontScale="85000" lnSpcReduction="10000"/>
          </a:bodyPr>
          <a:lstStyle/>
          <a:p>
            <a:pPr algn="ctr">
              <a:buNone/>
            </a:pPr>
            <a:r>
              <a:rPr lang="ru-RU" dirty="0" smtClean="0">
                <a:latin typeface="+mj-lt"/>
              </a:rPr>
              <a:t>влечет предупреждение или наложение административного штрафа на граждан в размере от двух тысяч до трех тысяч рублей; </a:t>
            </a:r>
            <a:endParaRPr lang="ru-RU" dirty="0" smtClean="0">
              <a:latin typeface="+mj-lt"/>
            </a:endParaRPr>
          </a:p>
          <a:p>
            <a:pPr algn="ctr">
              <a:buNone/>
            </a:pPr>
            <a:r>
              <a:rPr lang="ru-RU" dirty="0" smtClean="0">
                <a:latin typeface="+mj-lt"/>
              </a:rPr>
              <a:t>на </a:t>
            </a:r>
            <a:r>
              <a:rPr lang="ru-RU" dirty="0" smtClean="0">
                <a:latin typeface="+mj-lt"/>
              </a:rPr>
              <a:t>должностных лиц - от шести тысяч до пятнадцати тысяч рублей; </a:t>
            </a:r>
            <a:endParaRPr lang="ru-RU" dirty="0" smtClean="0">
              <a:latin typeface="+mj-lt"/>
            </a:endParaRPr>
          </a:p>
          <a:p>
            <a:pPr algn="ctr">
              <a:buNone/>
            </a:pPr>
            <a:r>
              <a:rPr lang="ru-RU" dirty="0" smtClean="0">
                <a:latin typeface="+mj-lt"/>
              </a:rPr>
              <a:t>на </a:t>
            </a:r>
            <a:r>
              <a:rPr lang="ru-RU" dirty="0" smtClean="0">
                <a:latin typeface="+mj-lt"/>
              </a:rPr>
              <a:t>лиц, осуществляющих предпринимательскую деятельность без образования юридического лица, - от двадцати тысяч до тридцати тысяч рублей; </a:t>
            </a:r>
            <a:endParaRPr lang="ru-RU" dirty="0" smtClean="0">
              <a:latin typeface="+mj-lt"/>
            </a:endParaRPr>
          </a:p>
          <a:p>
            <a:pPr algn="ctr">
              <a:buNone/>
            </a:pPr>
            <a:r>
              <a:rPr lang="ru-RU" dirty="0" smtClean="0">
                <a:latin typeface="+mj-lt"/>
              </a:rPr>
              <a:t>на </a:t>
            </a:r>
            <a:r>
              <a:rPr lang="ru-RU" dirty="0" smtClean="0">
                <a:latin typeface="+mj-lt"/>
              </a:rPr>
              <a:t>юридических лиц - от ста пятидесяти тысяч до двухсот тысяч рублей.</a:t>
            </a:r>
            <a:endParaRPr lang="ru-RU" dirty="0">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t>Нарушения, совершенные в условиях </a:t>
            </a:r>
            <a:r>
              <a:rPr lang="ru-RU" sz="2800" dirty="0" smtClean="0">
                <a:hlinkClick r:id="rId2"/>
              </a:rPr>
              <a:t>особого противопожарного режима</a:t>
            </a:r>
            <a:r>
              <a:rPr lang="ru-RU" sz="2800" dirty="0" smtClean="0"/>
              <a:t/>
            </a:r>
            <a:br>
              <a:rPr lang="ru-RU" sz="2800" dirty="0" smtClean="0"/>
            </a:br>
            <a:endParaRPr lang="ru-RU" sz="2800" dirty="0"/>
          </a:p>
        </p:txBody>
      </p:sp>
      <p:sp>
        <p:nvSpPr>
          <p:cNvPr id="3" name="Содержимое 2"/>
          <p:cNvSpPr>
            <a:spLocks noGrp="1"/>
          </p:cNvSpPr>
          <p:nvPr>
            <p:ph idx="1"/>
          </p:nvPr>
        </p:nvSpPr>
        <p:spPr/>
        <p:txBody>
          <a:bodyPr>
            <a:normAutofit fontScale="92500" lnSpcReduction="20000"/>
          </a:bodyPr>
          <a:lstStyle/>
          <a:p>
            <a:pPr algn="ctr">
              <a:buNone/>
            </a:pPr>
            <a:r>
              <a:rPr lang="ru-RU" dirty="0" smtClean="0">
                <a:latin typeface="+mj-lt"/>
              </a:rPr>
              <a:t>влекут наложение административного штрафа на граждан в размере от двух тысяч до четырех тысяч рублей; на должностных лиц - от пятнадцати тысяч до тридцати тысяч рублей; на лиц, осуществляющих предпринимательскую деятельность без образования юридического лица, - от тридцати тысяч до сорока тысяч рублей; на юридических лиц - от двухсот тысяч до четырехсот тысяч рублей.</a:t>
            </a:r>
            <a:endParaRPr lang="ru-RU"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Пожары</a:t>
            </a:r>
            <a:endParaRPr lang="ru-RU" dirty="0"/>
          </a:p>
        </p:txBody>
      </p:sp>
      <p:sp>
        <p:nvSpPr>
          <p:cNvPr id="3" name="Содержимое 2"/>
          <p:cNvSpPr>
            <a:spLocks noGrp="1"/>
          </p:cNvSpPr>
          <p:nvPr>
            <p:ph idx="1"/>
          </p:nvPr>
        </p:nvSpPr>
        <p:spPr/>
        <p:txBody>
          <a:bodyPr>
            <a:normAutofit fontScale="92500"/>
          </a:bodyPr>
          <a:lstStyle/>
          <a:p>
            <a:pPr algn="just"/>
            <a:r>
              <a:rPr lang="ru-RU" dirty="0" smtClean="0"/>
              <a:t>являются большой опасностью для работающих, вызывая в ряде случаев тяжелые травмы и гибель людей, а также могут причинить огромный материальный ущерб. </a:t>
            </a:r>
          </a:p>
          <a:p>
            <a:pPr algn="just"/>
            <a:r>
              <a:rPr lang="ru-RU" dirty="0" smtClean="0"/>
              <a:t>Вопрос обеспечения пожарной безопасности производственных зданий и сооружений имеет государственное значение.</a:t>
            </a:r>
          </a:p>
          <a:p>
            <a:endParaRPr lang="ru-RU" dirty="0"/>
          </a:p>
        </p:txBody>
      </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rmAutofit fontScale="92500" lnSpcReduction="20000"/>
          </a:bodyPr>
          <a:lstStyle/>
          <a:p>
            <a:pPr algn="ctr">
              <a:buNone/>
            </a:pPr>
            <a:r>
              <a:rPr lang="ru-RU" sz="5400" b="1" dirty="0" smtClean="0">
                <a:solidFill>
                  <a:srgbClr val="0070C0"/>
                </a:solidFill>
              </a:rPr>
              <a:t>пожарная безопасность </a:t>
            </a:r>
            <a:r>
              <a:rPr lang="ru-RU" sz="4000" dirty="0" smtClean="0"/>
              <a:t>- </a:t>
            </a:r>
            <a:r>
              <a:rPr lang="ru-RU" sz="5400" dirty="0" smtClean="0">
                <a:solidFill>
                  <a:schemeClr val="tx1">
                    <a:lumMod val="50000"/>
                    <a:lumOff val="50000"/>
                  </a:schemeClr>
                </a:solidFill>
              </a:rPr>
              <a:t>состояние защищенности </a:t>
            </a:r>
            <a:r>
              <a:rPr lang="ru-RU" sz="4000" dirty="0" smtClean="0">
                <a:solidFill>
                  <a:schemeClr val="tx1">
                    <a:lumMod val="50000"/>
                    <a:lumOff val="50000"/>
                  </a:schemeClr>
                </a:solidFill>
              </a:rPr>
              <a:t>личности, имущества, общества и государства от пожаров;</a:t>
            </a:r>
          </a:p>
          <a:p>
            <a:endParaRPr lang="ru-RU" dirty="0" smtClean="0"/>
          </a:p>
          <a:p>
            <a:pPr>
              <a:buNone/>
            </a:pPr>
            <a:endParaRPr lang="ru-RU" dirty="0" smtClean="0"/>
          </a:p>
          <a:p>
            <a:pPr>
              <a:buNone/>
            </a:pPr>
            <a:r>
              <a:rPr lang="ru-RU" dirty="0" smtClean="0"/>
              <a:t>                </a:t>
            </a:r>
            <a:endParaRPr lang="ru-RU" dirty="0"/>
          </a:p>
        </p:txBody>
      </p:sp>
      <p:pic>
        <p:nvPicPr>
          <p:cNvPr id="4" name="Picture 2" descr="C:\Users\УПЦ\Downloads\pozharnaya_bezopasnost.gif"/>
          <p:cNvPicPr>
            <a:picLocks noChangeAspect="1" noChangeArrowheads="1"/>
          </p:cNvPicPr>
          <p:nvPr/>
        </p:nvPicPr>
        <p:blipFill>
          <a:blip r:embed="rId2"/>
          <a:srcRect/>
          <a:stretch>
            <a:fillRect/>
          </a:stretch>
        </p:blipFill>
        <p:spPr bwMode="auto">
          <a:xfrm>
            <a:off x="6500826" y="4000504"/>
            <a:ext cx="2211193" cy="241410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УПЦ\Downloads\img2.jpg"/>
          <p:cNvPicPr>
            <a:picLocks noGrp="1" noChangeAspect="1" noChangeArrowheads="1"/>
          </p:cNvPicPr>
          <p:nvPr>
            <p:ph idx="1"/>
          </p:nvPr>
        </p:nvPicPr>
        <p:blipFill>
          <a:blip r:embed="rId2"/>
          <a:srcRect/>
          <a:stretch>
            <a:fillRect/>
          </a:stretch>
        </p:blipFill>
        <p:spPr bwMode="auto">
          <a:xfrm>
            <a:off x="500034" y="357166"/>
            <a:ext cx="8214865" cy="616115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68412"/>
          </a:xfrm>
        </p:spPr>
        <p:txBody>
          <a:bodyPr>
            <a:noAutofit/>
          </a:bodyPr>
          <a:lstStyle/>
          <a:p>
            <a:r>
              <a:rPr lang="ru-RU" sz="4800" dirty="0" smtClean="0"/>
              <a:t>ПРОТИВОПОЖАРНЫЙ РЕЖИМ</a:t>
            </a:r>
            <a:endParaRPr lang="ru-RU" sz="4800" dirty="0"/>
          </a:p>
        </p:txBody>
      </p:sp>
      <p:sp>
        <p:nvSpPr>
          <p:cNvPr id="3" name="Содержимое 2"/>
          <p:cNvSpPr>
            <a:spLocks noGrp="1"/>
          </p:cNvSpPr>
          <p:nvPr>
            <p:ph idx="1"/>
          </p:nvPr>
        </p:nvSpPr>
        <p:spPr/>
        <p:txBody>
          <a:bodyPr>
            <a:normAutofit lnSpcReduction="10000"/>
          </a:bodyPr>
          <a:lstStyle/>
          <a:p>
            <a:pPr algn="ctr">
              <a:buNone/>
            </a:pPr>
            <a:r>
              <a:rPr lang="ru-RU" dirty="0" smtClean="0"/>
              <a:t>совокупность установленных НПА, определяющих правила поведения людей, порядок организации производства и (или) содержания территорий, земельных участков, зданий, сооружений, помещений организаций и других объектов защиты в целях обеспечения пожарной безопасности;</a:t>
            </a:r>
          </a:p>
          <a:p>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401080" cy="1143000"/>
          </a:xfrm>
        </p:spPr>
        <p:txBody>
          <a:bodyPr>
            <a:normAutofit fontScale="90000"/>
          </a:bodyPr>
          <a:lstStyle/>
          <a:p>
            <a:r>
              <a:rPr lang="ru-RU" b="1" dirty="0" smtClean="0"/>
              <a:t>ОСОБЫЙ</a:t>
            </a:r>
            <a:r>
              <a:rPr lang="ru-RU" dirty="0" smtClean="0"/>
              <a:t> </a:t>
            </a:r>
            <a:r>
              <a:rPr lang="ru-RU" b="1" dirty="0" smtClean="0"/>
              <a:t>ПРОТИВОПОЖАРНЫЙ</a:t>
            </a:r>
            <a:r>
              <a:rPr lang="ru-RU" dirty="0" smtClean="0"/>
              <a:t> </a:t>
            </a:r>
            <a:r>
              <a:rPr lang="ru-RU" b="1" dirty="0" smtClean="0"/>
              <a:t>РЕЖИМ</a:t>
            </a:r>
            <a:endParaRPr lang="ru-RU" dirty="0"/>
          </a:p>
        </p:txBody>
      </p:sp>
      <p:sp>
        <p:nvSpPr>
          <p:cNvPr id="3" name="Содержимое 2"/>
          <p:cNvSpPr>
            <a:spLocks noGrp="1"/>
          </p:cNvSpPr>
          <p:nvPr>
            <p:ph idx="1"/>
          </p:nvPr>
        </p:nvSpPr>
        <p:spPr/>
        <p:txBody>
          <a:bodyPr>
            <a:normAutofit lnSpcReduction="10000"/>
          </a:bodyPr>
          <a:lstStyle/>
          <a:p>
            <a:r>
              <a:rPr lang="ru-RU" dirty="0" smtClean="0"/>
              <a:t> - </a:t>
            </a:r>
            <a:r>
              <a:rPr lang="ru-RU" b="1" dirty="0" smtClean="0"/>
              <a:t>это</a:t>
            </a:r>
            <a:r>
              <a:rPr lang="ru-RU" dirty="0" smtClean="0"/>
              <a:t> способ введения дополнительных мер </a:t>
            </a:r>
            <a:r>
              <a:rPr lang="ru-RU" b="1" dirty="0" smtClean="0"/>
              <a:t>пожарной</a:t>
            </a:r>
            <a:r>
              <a:rPr lang="ru-RU" dirty="0" smtClean="0"/>
              <a:t> безопасности органами государственной власти или органами местного самоуправления, предусмотренный федеральным законом от 21 декабря 1994 года № 69-ФЗ "О </a:t>
            </a:r>
            <a:r>
              <a:rPr lang="ru-RU" b="1" dirty="0" smtClean="0"/>
              <a:t>пожарной</a:t>
            </a:r>
            <a:r>
              <a:rPr lang="ru-RU" dirty="0" smtClean="0"/>
              <a:t> безопасности".</a:t>
            </a:r>
            <a:endParaRPr lang="ru-RU" dirty="0"/>
          </a:p>
        </p:txBody>
      </p:sp>
    </p:spTree>
  </p:cSld>
  <p:clrMapOvr>
    <a:masterClrMapping/>
  </p:clrMapOvr>
  <p:transition>
    <p:wipe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УПЦ\Downloads\95993049.jpg"/>
          <p:cNvPicPr>
            <a:picLocks noGrp="1" noChangeAspect="1" noChangeArrowheads="1"/>
          </p:cNvPicPr>
          <p:nvPr>
            <p:ph idx="1"/>
          </p:nvPr>
        </p:nvPicPr>
        <p:blipFill>
          <a:blip r:embed="rId2"/>
          <a:srcRect/>
          <a:stretch>
            <a:fillRect/>
          </a:stretch>
        </p:blipFill>
        <p:spPr bwMode="auto">
          <a:xfrm>
            <a:off x="123742" y="504272"/>
            <a:ext cx="8734537" cy="578224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77500" lnSpcReduction="20000"/>
          </a:bodyPr>
          <a:lstStyle/>
          <a:p>
            <a:pPr algn="ctr"/>
            <a:r>
              <a:rPr lang="ru-RU" dirty="0" smtClean="0"/>
              <a:t> </a:t>
            </a:r>
            <a:r>
              <a:rPr lang="ru-RU" dirty="0" smtClean="0">
                <a:latin typeface="+mj-lt"/>
              </a:rPr>
              <a:t>Ответственность за пожарную безопасность отдельных объектов (цехов, лабораторий,  складов, мастерских и других производственных участков) </a:t>
            </a:r>
            <a:r>
              <a:rPr lang="ru-RU" dirty="0" smtClean="0">
                <a:latin typeface="+mj-lt"/>
              </a:rPr>
              <a:t>несут</a:t>
            </a:r>
          </a:p>
          <a:p>
            <a:pPr algn="ctr"/>
            <a:r>
              <a:rPr lang="ru-RU" dirty="0" smtClean="0">
                <a:latin typeface="+mj-lt"/>
              </a:rPr>
              <a:t> </a:t>
            </a:r>
            <a:r>
              <a:rPr lang="ru-RU" sz="4200" dirty="0" smtClean="0">
                <a:latin typeface="+mj-lt"/>
              </a:rPr>
              <a:t>руководители объектов или  исполняющие их обязанности, которые назначаются приказами руководителей предприятий и  организаций. </a:t>
            </a:r>
            <a:endParaRPr lang="ru-RU" sz="4200" dirty="0" smtClean="0">
              <a:latin typeface="+mj-lt"/>
            </a:endParaRPr>
          </a:p>
          <a:p>
            <a:pPr algn="ctr"/>
            <a:endParaRPr lang="ru-RU" dirty="0" smtClean="0">
              <a:latin typeface="+mj-lt"/>
            </a:endParaRPr>
          </a:p>
          <a:p>
            <a:pPr algn="ctr"/>
            <a:r>
              <a:rPr lang="ru-RU" dirty="0" smtClean="0">
                <a:latin typeface="+mj-lt"/>
              </a:rPr>
              <a:t>На каждом объекте на видном месте должна быть вывешена табличка с указанием фамилии,  имени, отчества и должности ответственного за пожарную безопасность. </a:t>
            </a:r>
            <a:r>
              <a:rPr lang="ru-RU" dirty="0" smtClean="0"/>
              <a:t/>
            </a:r>
            <a:br>
              <a:rPr lang="ru-RU" dirty="0" smtClean="0"/>
            </a:br>
            <a:endParaRPr lang="ru-RU" dirty="0" smtClean="0"/>
          </a:p>
          <a:p>
            <a:endParaRPr lang="ru-RU" dirty="0" smtClean="0"/>
          </a:p>
          <a:p>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УПЦ\Downloads\1097_4.jpg"/>
          <p:cNvPicPr>
            <a:picLocks noGrp="1" noChangeAspect="1" noChangeArrowheads="1"/>
          </p:cNvPicPr>
          <p:nvPr>
            <p:ph idx="1"/>
          </p:nvPr>
        </p:nvPicPr>
        <p:blipFill>
          <a:blip r:embed="rId2"/>
          <a:srcRect/>
          <a:stretch>
            <a:fillRect/>
          </a:stretch>
        </p:blipFill>
        <p:spPr bwMode="auto">
          <a:xfrm>
            <a:off x="428596" y="223351"/>
            <a:ext cx="8429684" cy="628463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14348" y="500042"/>
            <a:ext cx="8229600" cy="5554683"/>
          </a:xfrm>
        </p:spPr>
        <p:txBody>
          <a:bodyPr>
            <a:normAutofit fontScale="92500" lnSpcReduction="20000"/>
          </a:bodyPr>
          <a:lstStyle/>
          <a:p>
            <a:pPr algn="ctr">
              <a:buNone/>
            </a:pPr>
            <a:r>
              <a:rPr lang="ru-RU" b="1" dirty="0" smtClean="0"/>
              <a:t>РУКОВОДИТЕЛИ ОБЪЕДИНЕНИЙ, ПРЕДПРИЯТИЙ И ОРГАНИЗАЦИЙ ОБЯЗАНЫ: </a:t>
            </a:r>
          </a:p>
          <a:p>
            <a:r>
              <a:rPr lang="ru-RU" dirty="0" smtClean="0"/>
              <a:t>организовывать на объекте добровольную пожарную дружину (ДПД) и пожарно-техническую  комиссию; </a:t>
            </a:r>
          </a:p>
          <a:p>
            <a:r>
              <a:rPr lang="ru-RU" dirty="0" smtClean="0"/>
              <a:t>организовывать на подведомственных объектах выполнение настоящих Правил всеми  инженерно-техническими работниками (ИТР), рабочими и служащими; </a:t>
            </a:r>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УПЦ\Downloads\1-11.jpg"/>
          <p:cNvPicPr>
            <a:picLocks noGrp="1" noChangeAspect="1" noChangeArrowheads="1"/>
          </p:cNvPicPr>
          <p:nvPr>
            <p:ph idx="1"/>
          </p:nvPr>
        </p:nvPicPr>
        <p:blipFill>
          <a:blip r:embed="rId2"/>
          <a:srcRect/>
          <a:stretch>
            <a:fillRect/>
          </a:stretch>
        </p:blipFill>
        <p:spPr bwMode="auto">
          <a:xfrm>
            <a:off x="564067" y="387710"/>
            <a:ext cx="7651271" cy="573845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71480"/>
            <a:ext cx="8229600" cy="5554683"/>
          </a:xfrm>
        </p:spPr>
        <p:txBody>
          <a:bodyPr>
            <a:normAutofit fontScale="25000" lnSpcReduction="20000"/>
          </a:bodyPr>
          <a:lstStyle/>
          <a:p>
            <a:pPr algn="ctr"/>
            <a:r>
              <a:rPr lang="ru-RU" sz="8700" dirty="0" smtClean="0"/>
              <a:t>устанавливать в производственных, административных, складских и вспомогательных  помещениях строгий противопожарный режим,</a:t>
            </a:r>
          </a:p>
          <a:p>
            <a:pPr algn="ctr">
              <a:buNone/>
            </a:pPr>
            <a:r>
              <a:rPr lang="ru-RU" sz="8700" dirty="0" smtClean="0"/>
              <a:t> </a:t>
            </a:r>
          </a:p>
          <a:p>
            <a:pPr algn="ctr"/>
            <a:r>
              <a:rPr lang="ru-RU" sz="8700" dirty="0" smtClean="0"/>
              <a:t>оборудовать места для курения,</a:t>
            </a:r>
          </a:p>
          <a:p>
            <a:pPr algn="ctr">
              <a:buNone/>
            </a:pPr>
            <a:r>
              <a:rPr lang="ru-RU" sz="8700" dirty="0" smtClean="0"/>
              <a:t> </a:t>
            </a:r>
          </a:p>
          <a:p>
            <a:pPr algn="ctr"/>
            <a:r>
              <a:rPr lang="ru-RU" sz="8700" dirty="0" smtClean="0"/>
              <a:t>установить четкий  порядок проведения огневых работ,</a:t>
            </a:r>
          </a:p>
          <a:p>
            <a:pPr algn="ctr">
              <a:buNone/>
            </a:pPr>
            <a:endParaRPr lang="ru-RU" sz="8700" dirty="0" smtClean="0"/>
          </a:p>
          <a:p>
            <a:pPr algn="ctr"/>
            <a:r>
              <a:rPr lang="ru-RU" sz="8700" dirty="0" smtClean="0"/>
              <a:t>порядок осмотра и закрытия помещения после окончания работы  и постоянно контролировать его строжайшее соблюдение всеми рабочими и обслуживающим  персоналом; </a:t>
            </a:r>
          </a:p>
          <a:p>
            <a:endParaRPr lang="ru-RU" dirty="0" smtClean="0"/>
          </a:p>
          <a:p>
            <a:pPr>
              <a:buNone/>
            </a:pPr>
            <a:r>
              <a:rPr lang="ru-RU" dirty="0" smtClean="0"/>
              <a:t> </a:t>
            </a: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УПЦ\Downloads\img6.jpg"/>
          <p:cNvPicPr>
            <a:picLocks noGrp="1" noChangeAspect="1" noChangeArrowheads="1"/>
          </p:cNvPicPr>
          <p:nvPr>
            <p:ph idx="1"/>
          </p:nvPr>
        </p:nvPicPr>
        <p:blipFill>
          <a:blip r:embed="rId2"/>
          <a:srcRect/>
          <a:stretch>
            <a:fillRect/>
          </a:stretch>
        </p:blipFill>
        <p:spPr bwMode="auto">
          <a:xfrm>
            <a:off x="500034" y="178572"/>
            <a:ext cx="8334938" cy="617938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cap="all" dirty="0" smtClean="0"/>
              <a:t>ОБЩИЕ ТРЕБОВАНИЯ ПОЖАРНОЙ БЕЗОПАСНОСТИ К СКЛАДСКИМ ПОМЕЩЕНИЯМ</a:t>
            </a:r>
            <a:endParaRPr lang="ru-RU" sz="3200" dirty="0"/>
          </a:p>
        </p:txBody>
      </p:sp>
      <p:sp>
        <p:nvSpPr>
          <p:cNvPr id="3" name="Содержимое 2"/>
          <p:cNvSpPr>
            <a:spLocks noGrp="1"/>
          </p:cNvSpPr>
          <p:nvPr>
            <p:ph idx="1"/>
          </p:nvPr>
        </p:nvSpPr>
        <p:spPr/>
        <p:txBody>
          <a:bodyPr/>
          <a:lstStyle/>
          <a:p>
            <a:r>
              <a:rPr lang="ru-RU" dirty="0" smtClean="0"/>
              <a:t>Не менее двух эвакуационных выходов должны иметь складские помещения подвальных и цокольных этажей, предназначенные для одновременного пребывания более 15 чел</a:t>
            </a:r>
            <a:r>
              <a:rPr lang="ru-RU" dirty="0" smtClean="0"/>
              <a:t>.</a:t>
            </a:r>
          </a:p>
          <a:p>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УПЦ\Downloads\fes1.jpg"/>
          <p:cNvPicPr>
            <a:picLocks noGrp="1" noChangeAspect="1" noChangeArrowheads="1"/>
          </p:cNvPicPr>
          <p:nvPr>
            <p:ph idx="1"/>
          </p:nvPr>
        </p:nvPicPr>
        <p:blipFill>
          <a:blip r:embed="rId2"/>
          <a:srcRect/>
          <a:stretch>
            <a:fillRect/>
          </a:stretch>
        </p:blipFill>
        <p:spPr bwMode="auto">
          <a:xfrm>
            <a:off x="581175" y="727874"/>
            <a:ext cx="8062791" cy="4918387"/>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УПЦ\Downloads\elements of PhES.png"/>
          <p:cNvPicPr>
            <a:picLocks noGrp="1" noChangeAspect="1" noChangeArrowheads="1"/>
          </p:cNvPicPr>
          <p:nvPr>
            <p:ph idx="1"/>
          </p:nvPr>
        </p:nvPicPr>
        <p:blipFill>
          <a:blip r:embed="rId2"/>
          <a:srcRect/>
          <a:stretch>
            <a:fillRect/>
          </a:stretch>
        </p:blipFill>
        <p:spPr bwMode="auto">
          <a:xfrm>
            <a:off x="15236" y="932128"/>
            <a:ext cx="8985920" cy="4659841"/>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УПЦ\Downloads\63337385_w640_h640_pamyatka_po_be__osetitelej.jpg"/>
          <p:cNvPicPr>
            <a:picLocks noGrp="1" noChangeAspect="1" noChangeArrowheads="1"/>
          </p:cNvPicPr>
          <p:nvPr>
            <p:ph idx="1"/>
          </p:nvPr>
        </p:nvPicPr>
        <p:blipFill>
          <a:blip r:embed="rId2"/>
          <a:srcRect/>
          <a:stretch>
            <a:fillRect/>
          </a:stretch>
        </p:blipFill>
        <p:spPr bwMode="auto">
          <a:xfrm>
            <a:off x="7072" y="-17303"/>
            <a:ext cx="9136928" cy="646009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42918"/>
            <a:ext cx="8229600" cy="5483245"/>
          </a:xfrm>
        </p:spPr>
        <p:txBody>
          <a:bodyPr>
            <a:normAutofit fontScale="92500" lnSpcReduction="20000"/>
          </a:bodyPr>
          <a:lstStyle/>
          <a:p>
            <a:pPr algn="ctr">
              <a:buNone/>
            </a:pPr>
            <a:r>
              <a:rPr lang="ru-RU" dirty="0" smtClean="0"/>
              <a:t>В помещениях подвальных и цокольных этажей, предназначенных для одновременного пребывания от 6 до 15 чел., один из двух выходов допускается предусматривать непосредственно наружу из помещений с отметкой чистого пола не ниже 4,5 метра и не выше 5 метров через окно или дверь размером не менее 0,75 </a:t>
            </a:r>
            <a:r>
              <a:rPr lang="ru-RU" dirty="0" err="1" smtClean="0"/>
              <a:t>х</a:t>
            </a:r>
            <a:r>
              <a:rPr lang="ru-RU" dirty="0" smtClean="0"/>
              <a:t> 1,5 метра, а также через люк размером не менее 0,6 </a:t>
            </a:r>
            <a:r>
              <a:rPr lang="ru-RU" dirty="0" err="1" smtClean="0"/>
              <a:t>х</a:t>
            </a:r>
            <a:r>
              <a:rPr lang="ru-RU" dirty="0" smtClean="0"/>
              <a:t> 0,8 метра.</a:t>
            </a:r>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УПЦ\Downloads\trebovaniya-k-mestam-dlya-kureniya-na-predpriyatii-1-768x576.jpg"/>
          <p:cNvPicPr>
            <a:picLocks noGrp="1" noChangeAspect="1" noChangeArrowheads="1"/>
          </p:cNvPicPr>
          <p:nvPr>
            <p:ph idx="1"/>
          </p:nvPr>
        </p:nvPicPr>
        <p:blipFill>
          <a:blip r:embed="rId2"/>
          <a:srcRect/>
          <a:stretch>
            <a:fillRect/>
          </a:stretch>
        </p:blipFill>
        <p:spPr bwMode="auto">
          <a:xfrm>
            <a:off x="468816" y="477008"/>
            <a:ext cx="7532207" cy="564915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УПЦ\Downloads\003.jpg"/>
          <p:cNvPicPr>
            <a:picLocks noGrp="1" noChangeAspect="1" noChangeArrowheads="1"/>
          </p:cNvPicPr>
          <p:nvPr>
            <p:ph idx="1"/>
          </p:nvPr>
        </p:nvPicPr>
        <p:blipFill>
          <a:blip r:embed="rId2"/>
          <a:srcRect/>
          <a:stretch>
            <a:fillRect/>
          </a:stretch>
        </p:blipFill>
        <p:spPr bwMode="auto">
          <a:xfrm>
            <a:off x="87814" y="84100"/>
            <a:ext cx="8770466" cy="663104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УПЦ\Downloads\0017-017-Situatsii-svjazannye-s-narusheniem-pravil-pozharnoj-bezopasnosti.jpg"/>
          <p:cNvPicPr>
            <a:picLocks noGrp="1" noChangeAspect="1" noChangeArrowheads="1"/>
          </p:cNvPicPr>
          <p:nvPr>
            <p:ph idx="1"/>
          </p:nvPr>
        </p:nvPicPr>
        <p:blipFill>
          <a:blip r:embed="rId2"/>
          <a:srcRect/>
          <a:stretch>
            <a:fillRect/>
          </a:stretch>
        </p:blipFill>
        <p:spPr bwMode="auto">
          <a:xfrm>
            <a:off x="500034" y="330577"/>
            <a:ext cx="8001056" cy="6000791"/>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УПЦ\Downloads\0025-025-.png"/>
          <p:cNvPicPr>
            <a:picLocks noGrp="1" noChangeAspect="1" noChangeArrowheads="1"/>
          </p:cNvPicPr>
          <p:nvPr>
            <p:ph idx="1"/>
          </p:nvPr>
        </p:nvPicPr>
        <p:blipFill>
          <a:blip r:embed="rId2" cstate="print"/>
          <a:srcRect/>
          <a:stretch>
            <a:fillRect/>
          </a:stretch>
        </p:blipFill>
        <p:spPr bwMode="auto">
          <a:xfrm>
            <a:off x="1000100" y="571480"/>
            <a:ext cx="7597590" cy="5697559"/>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УПЦ\Downloads\img13.jpg"/>
          <p:cNvPicPr>
            <a:picLocks noGrp="1" noChangeAspect="1" noChangeArrowheads="1"/>
          </p:cNvPicPr>
          <p:nvPr>
            <p:ph idx="1"/>
          </p:nvPr>
        </p:nvPicPr>
        <p:blipFill>
          <a:blip r:embed="rId2"/>
          <a:srcRect/>
          <a:stretch>
            <a:fillRect/>
          </a:stretch>
        </p:blipFill>
        <p:spPr bwMode="auto">
          <a:xfrm>
            <a:off x="571472" y="428604"/>
            <a:ext cx="8103711" cy="607778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УПЦ\Pictures\Saved Pictures\Graph_TotalFires.jpg"/>
          <p:cNvPicPr>
            <a:picLocks noGrp="1" noChangeAspect="1" noChangeArrowheads="1"/>
          </p:cNvPicPr>
          <p:nvPr>
            <p:ph idx="1"/>
          </p:nvPr>
        </p:nvPicPr>
        <p:blipFill>
          <a:blip r:embed="rId2"/>
          <a:srcRect/>
          <a:stretch>
            <a:fillRect/>
          </a:stretch>
        </p:blipFill>
        <p:spPr bwMode="auto">
          <a:xfrm>
            <a:off x="1671868" y="1131760"/>
            <a:ext cx="6757784" cy="5273119"/>
          </a:xfrm>
          <a:prstGeom prst="rect">
            <a:avLst/>
          </a:prstGeom>
          <a:noFill/>
        </p:spPr>
      </p:pic>
      <p:sp>
        <p:nvSpPr>
          <p:cNvPr id="5" name="Прямоугольник 4"/>
          <p:cNvSpPr/>
          <p:nvPr/>
        </p:nvSpPr>
        <p:spPr>
          <a:xfrm>
            <a:off x="2000232" y="357166"/>
            <a:ext cx="5715008" cy="646331"/>
          </a:xfrm>
          <a:prstGeom prst="rect">
            <a:avLst/>
          </a:prstGeom>
        </p:spPr>
        <p:txBody>
          <a:bodyPr wrap="square">
            <a:spAutoFit/>
          </a:bodyPr>
          <a:lstStyle/>
          <a:p>
            <a:pPr algn="ctr"/>
            <a:r>
              <a:rPr lang="ru-RU" b="1" dirty="0" smtClean="0"/>
              <a:t>Динамика основных показателей обстановки с пожарами в РФ за 2003-2017 года</a:t>
            </a:r>
            <a:endParaRPr lang="ru-RU"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УПЦ\Downloads\Pravila_pozharnoy_bezopasnosti_na_predpriyatii.jpg"/>
          <p:cNvPicPr>
            <a:picLocks noGrp="1" noChangeAspect="1" noChangeArrowheads="1"/>
          </p:cNvPicPr>
          <p:nvPr>
            <p:ph idx="1"/>
          </p:nvPr>
        </p:nvPicPr>
        <p:blipFill>
          <a:blip r:embed="rId2"/>
          <a:srcRect/>
          <a:stretch>
            <a:fillRect/>
          </a:stretch>
        </p:blipFill>
        <p:spPr bwMode="auto">
          <a:xfrm>
            <a:off x="66084" y="785793"/>
            <a:ext cx="8935072" cy="536104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УПЦ\Downloads\slide_3.jpg"/>
          <p:cNvPicPr>
            <a:picLocks noGrp="1" noChangeAspect="1" noChangeArrowheads="1"/>
          </p:cNvPicPr>
          <p:nvPr>
            <p:ph idx="1"/>
          </p:nvPr>
        </p:nvPicPr>
        <p:blipFill>
          <a:blip r:embed="rId2"/>
          <a:srcRect/>
          <a:stretch>
            <a:fillRect/>
          </a:stretch>
        </p:blipFill>
        <p:spPr bwMode="auto">
          <a:xfrm>
            <a:off x="357159" y="428604"/>
            <a:ext cx="8358246" cy="5697559"/>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t>организовывать занятия по пожарно-техническому минимуму в отдельных классах (кабинетах),  оборудованных для этих целей техническими средствами</a:t>
            </a:r>
            <a:endParaRPr lang="ru-RU" sz="2000" b="1" dirty="0" smtClean="0"/>
          </a:p>
        </p:txBody>
      </p:sp>
      <p:pic>
        <p:nvPicPr>
          <p:cNvPr id="6146" name="Picture 2" descr="C:\Users\УПЦ\Downloads\noroot12x.jpg"/>
          <p:cNvPicPr>
            <a:picLocks noGrp="1" noChangeAspect="1" noChangeArrowheads="1"/>
          </p:cNvPicPr>
          <p:nvPr>
            <p:ph idx="1"/>
          </p:nvPr>
        </p:nvPicPr>
        <p:blipFill>
          <a:blip r:embed="rId2"/>
          <a:srcRect/>
          <a:stretch>
            <a:fillRect/>
          </a:stretch>
        </p:blipFill>
        <p:spPr bwMode="auto">
          <a:xfrm>
            <a:off x="357158" y="1357298"/>
            <a:ext cx="8572560" cy="507209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rmAutofit fontScale="70000" lnSpcReduction="20000"/>
          </a:bodyPr>
          <a:lstStyle/>
          <a:p>
            <a:pPr algn="ctr">
              <a:buNone/>
            </a:pPr>
            <a:r>
              <a:rPr lang="ru-RU" dirty="0" smtClean="0"/>
              <a:t>Ответственность за организацию и своевременность обучения в области пожарной безопасности и проверку знаний правил пожарной безопасности работников организаций несут:</a:t>
            </a:r>
          </a:p>
          <a:p>
            <a:pPr algn="ctr">
              <a:buFontTx/>
              <a:buChar char="-"/>
            </a:pPr>
            <a:r>
              <a:rPr lang="ru-RU" dirty="0" smtClean="0"/>
              <a:t>администрации (собственники) этих организаций, должностные лица организаций, предприниматели без образования юридического лица, </a:t>
            </a:r>
          </a:p>
          <a:p>
            <a:pPr algn="ctr">
              <a:buFontTx/>
              <a:buChar char="-"/>
            </a:pPr>
            <a:r>
              <a:rPr lang="ru-RU" b="1" dirty="0" smtClean="0"/>
              <a:t>а также работники, заключившие трудовой договор с работодателем</a:t>
            </a:r>
            <a:r>
              <a:rPr lang="ru-RU" dirty="0" smtClean="0"/>
              <a:t> в порядке, установленном законодательством Российской Федерации.</a:t>
            </a:r>
          </a:p>
          <a:p>
            <a:pPr algn="ctr">
              <a:buNone/>
            </a:pPr>
            <a:r>
              <a:rPr lang="ru-RU" dirty="0" smtClean="0"/>
              <a:t>Контроль за организацией обучения мерам пожарной безопасности работников организаций осуществляют органы государственного пожарного надзора.</a:t>
            </a:r>
          </a:p>
          <a:p>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11288"/>
          </a:xfrm>
        </p:spPr>
        <p:txBody>
          <a:bodyPr>
            <a:normAutofit fontScale="90000"/>
          </a:bodyPr>
          <a:lstStyle/>
          <a:p>
            <a:r>
              <a:rPr lang="ru-RU" dirty="0" smtClean="0">
                <a:solidFill>
                  <a:srgbClr val="002060"/>
                </a:solidFill>
              </a:rPr>
              <a:t>Вы получите документ, </a:t>
            </a:r>
            <a:r>
              <a:rPr lang="ru-RU" sz="3600" dirty="0" smtClean="0">
                <a:solidFill>
                  <a:srgbClr val="002060"/>
                </a:solidFill>
              </a:rPr>
              <a:t>установленного образца, образовательным учреждением - по завершении обучения:</a:t>
            </a:r>
            <a:endParaRPr lang="ru-RU" sz="3600" dirty="0">
              <a:solidFill>
                <a:srgbClr val="002060"/>
              </a:solidFill>
            </a:endParaRPr>
          </a:p>
        </p:txBody>
      </p:sp>
      <p:pic>
        <p:nvPicPr>
          <p:cNvPr id="10242" name="Picture 2"/>
          <p:cNvPicPr>
            <a:picLocks noGrp="1" noChangeAspect="1" noChangeArrowheads="1"/>
          </p:cNvPicPr>
          <p:nvPr>
            <p:ph idx="1"/>
          </p:nvPr>
        </p:nvPicPr>
        <p:blipFill>
          <a:blip r:embed="rId2"/>
          <a:srcRect/>
          <a:stretch>
            <a:fillRect/>
          </a:stretch>
        </p:blipFill>
        <p:spPr bwMode="auto">
          <a:xfrm>
            <a:off x="357158" y="4643446"/>
            <a:ext cx="5489502" cy="1904997"/>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1857356" y="2428868"/>
            <a:ext cx="6468014" cy="18925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smtClean="0"/>
              <a:t>Основные виды обучения работников организаций мерам пожарной безопасности</a:t>
            </a:r>
            <a:endParaRPr lang="ru-RU" sz="3600" dirty="0"/>
          </a:p>
        </p:txBody>
      </p:sp>
      <p:sp>
        <p:nvSpPr>
          <p:cNvPr id="3" name="Содержимое 2"/>
          <p:cNvSpPr>
            <a:spLocks noGrp="1"/>
          </p:cNvSpPr>
          <p:nvPr>
            <p:ph idx="1"/>
          </p:nvPr>
        </p:nvSpPr>
        <p:spPr>
          <a:xfrm>
            <a:off x="457200" y="2143116"/>
            <a:ext cx="8229600" cy="3983047"/>
          </a:xfrm>
        </p:spPr>
        <p:txBody>
          <a:bodyPr>
            <a:normAutofit fontScale="92500" lnSpcReduction="20000"/>
          </a:bodyPr>
          <a:lstStyle/>
          <a:p>
            <a:r>
              <a:rPr lang="ru-RU" sz="4400" dirty="0" smtClean="0"/>
              <a:t>противопожарный инструктаж </a:t>
            </a:r>
          </a:p>
          <a:p>
            <a:endParaRPr lang="ru-RU" sz="4400" dirty="0" smtClean="0"/>
          </a:p>
          <a:p>
            <a:r>
              <a:rPr lang="ru-RU" sz="4400" dirty="0" smtClean="0"/>
              <a:t>изучение минимума пожарно-технических знаний (далее - пожарно-технический минимум).</a:t>
            </a:r>
          </a:p>
          <a:p>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54098"/>
          </a:xfrm>
        </p:spPr>
        <p:txBody>
          <a:bodyPr>
            <a:normAutofit fontScale="90000"/>
          </a:bodyPr>
          <a:lstStyle/>
          <a:p>
            <a:r>
              <a:rPr lang="ru-RU" dirty="0" smtClean="0"/>
              <a:t/>
            </a:r>
            <a:br>
              <a:rPr lang="ru-RU" dirty="0" smtClean="0"/>
            </a:br>
            <a:r>
              <a:rPr lang="ru-RU" dirty="0" smtClean="0"/>
              <a:t>Цель противопожарного инструктажа </a:t>
            </a:r>
            <a:br>
              <a:rPr lang="ru-RU" dirty="0" smtClean="0"/>
            </a:br>
            <a:endParaRPr lang="ru-RU" dirty="0"/>
          </a:p>
        </p:txBody>
      </p:sp>
      <p:sp>
        <p:nvSpPr>
          <p:cNvPr id="3" name="Содержимое 2"/>
          <p:cNvSpPr>
            <a:spLocks noGrp="1"/>
          </p:cNvSpPr>
          <p:nvPr>
            <p:ph idx="1"/>
          </p:nvPr>
        </p:nvSpPr>
        <p:spPr>
          <a:xfrm>
            <a:off x="457200" y="1571612"/>
            <a:ext cx="8229600" cy="4554551"/>
          </a:xfrm>
        </p:spPr>
        <p:txBody>
          <a:bodyPr>
            <a:normAutofit fontScale="92500" lnSpcReduction="10000"/>
          </a:bodyPr>
          <a:lstStyle/>
          <a:p>
            <a:pPr algn="ctr">
              <a:buNone/>
            </a:pPr>
            <a:r>
              <a:rPr lang="ru-RU" dirty="0" smtClean="0"/>
              <a:t>- доведение до работников организаций основных требований пожарной безопасности, </a:t>
            </a:r>
          </a:p>
          <a:p>
            <a:pPr algn="ctr">
              <a:buNone/>
            </a:pPr>
            <a:r>
              <a:rPr lang="ru-RU" dirty="0" smtClean="0"/>
              <a:t>- изучение пожарной опасности технологических процессов производств и оборудования, средств противопожарной защиты, а также их действий в случае возникновения пожара.</a:t>
            </a:r>
            <a:endParaRPr lang="ru-RU"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УПЦ\Downloads\0025-025-Protivopozharnyj-instruktazh.jpg"/>
          <p:cNvPicPr>
            <a:picLocks noGrp="1" noChangeAspect="1" noChangeArrowheads="1"/>
          </p:cNvPicPr>
          <p:nvPr>
            <p:ph idx="1"/>
          </p:nvPr>
        </p:nvPicPr>
        <p:blipFill>
          <a:blip r:embed="rId2"/>
          <a:srcRect/>
          <a:stretch>
            <a:fillRect/>
          </a:stretch>
        </p:blipFill>
        <p:spPr bwMode="auto">
          <a:xfrm>
            <a:off x="278315" y="226974"/>
            <a:ext cx="8437089" cy="627386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УПЦ\Downloads\slide_19.jpg"/>
          <p:cNvPicPr>
            <a:picLocks noGrp="1" noChangeAspect="1" noChangeArrowheads="1"/>
          </p:cNvPicPr>
          <p:nvPr>
            <p:ph idx="1"/>
          </p:nvPr>
        </p:nvPicPr>
        <p:blipFill>
          <a:blip r:embed="rId2"/>
          <a:srcRect/>
          <a:stretch>
            <a:fillRect/>
          </a:stretch>
        </p:blipFill>
        <p:spPr bwMode="auto">
          <a:xfrm>
            <a:off x="278314" y="280552"/>
            <a:ext cx="8222775" cy="600596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54098"/>
          </a:xfrm>
        </p:spPr>
        <p:txBody>
          <a:bodyPr>
            <a:normAutofit fontScale="90000"/>
          </a:bodyPr>
          <a:lstStyle/>
          <a:p>
            <a:r>
              <a:rPr lang="ru-RU" sz="2800" b="1" dirty="0" smtClean="0"/>
              <a:t>ПРИМЕРНЫЙ ПЕРЕЧЕНЬ ВОПРОСОВ ПРОВЕДЕНИЯ ВВОДНОГО ПРОТИВОПОЖАРНОГО ИНСТРУКТАЖА</a:t>
            </a:r>
            <a:endParaRPr lang="ru-RU" sz="2800" b="1" dirty="0"/>
          </a:p>
        </p:txBody>
      </p:sp>
      <p:sp>
        <p:nvSpPr>
          <p:cNvPr id="3" name="Содержимое 2"/>
          <p:cNvSpPr>
            <a:spLocks noGrp="1"/>
          </p:cNvSpPr>
          <p:nvPr>
            <p:ph idx="1"/>
          </p:nvPr>
        </p:nvSpPr>
        <p:spPr>
          <a:xfrm>
            <a:off x="457200" y="1428736"/>
            <a:ext cx="8229600" cy="5286411"/>
          </a:xfrm>
        </p:spPr>
        <p:txBody>
          <a:bodyPr>
            <a:normAutofit fontScale="25000" lnSpcReduction="20000"/>
          </a:bodyPr>
          <a:lstStyle/>
          <a:p>
            <a:pPr>
              <a:buNone/>
            </a:pPr>
            <a:r>
              <a:rPr lang="ru-RU" dirty="0" smtClean="0"/>
              <a:t> </a:t>
            </a:r>
          </a:p>
          <a:p>
            <a:pPr algn="just">
              <a:lnSpc>
                <a:spcPct val="120000"/>
              </a:lnSpc>
              <a:spcBef>
                <a:spcPts val="0"/>
              </a:spcBef>
            </a:pPr>
            <a:r>
              <a:rPr lang="ru-RU" sz="7200" dirty="0" smtClean="0"/>
              <a:t>Общие сведения о специфике и особенностях организации (производства) по условиям </a:t>
            </a:r>
            <a:r>
              <a:rPr lang="ru-RU" sz="7200" dirty="0" err="1" smtClean="0"/>
              <a:t>пожаро</a:t>
            </a:r>
            <a:r>
              <a:rPr lang="ru-RU" sz="7200" dirty="0" smtClean="0"/>
              <a:t>- и взрывоопасности.</a:t>
            </a:r>
          </a:p>
          <a:p>
            <a:pPr algn="just">
              <a:lnSpc>
                <a:spcPct val="120000"/>
              </a:lnSpc>
              <a:spcBef>
                <a:spcPts val="0"/>
              </a:spcBef>
            </a:pPr>
            <a:r>
              <a:rPr lang="ru-RU" sz="7200" dirty="0" smtClean="0"/>
              <a:t>Обязанности и ответственность работников за соблюдение требований пожарной безопасности.</a:t>
            </a:r>
          </a:p>
          <a:p>
            <a:pPr algn="just">
              <a:lnSpc>
                <a:spcPct val="120000"/>
              </a:lnSpc>
              <a:spcBef>
                <a:spcPts val="0"/>
              </a:spcBef>
            </a:pPr>
            <a:r>
              <a:rPr lang="ru-RU" sz="7200" dirty="0" smtClean="0"/>
              <a:t>Ознакомление с противопожарным режимом в организации.</a:t>
            </a:r>
          </a:p>
          <a:p>
            <a:pPr algn="just">
              <a:lnSpc>
                <a:spcPct val="120000"/>
              </a:lnSpc>
              <a:spcBef>
                <a:spcPts val="0"/>
              </a:spcBef>
            </a:pPr>
            <a:r>
              <a:rPr lang="ru-RU" sz="7200" dirty="0" smtClean="0"/>
              <a:t>Ознакомление с приказами по соблюдению противопожарного режима; с объектовыми и цеховыми инструкциями по пожарной безопасности; основными причинами пожаров, которые могут быть или были в цехе, на участке, рабочем месте, в жилых помещениях.</a:t>
            </a:r>
          </a:p>
          <a:p>
            <a:pPr algn="just">
              <a:lnSpc>
                <a:spcPct val="120000"/>
              </a:lnSpc>
              <a:spcBef>
                <a:spcPts val="0"/>
              </a:spcBef>
            </a:pPr>
            <a:r>
              <a:rPr lang="ru-RU" sz="7200" dirty="0" smtClean="0"/>
              <a:t>Общие меры по пожарной профилактике и тушению пожара:</a:t>
            </a:r>
          </a:p>
          <a:p>
            <a:pPr algn="just">
              <a:lnSpc>
                <a:spcPct val="120000"/>
              </a:lnSpc>
              <a:spcBef>
                <a:spcPts val="0"/>
              </a:spcBef>
            </a:pPr>
            <a:r>
              <a:rPr lang="ru-RU" sz="7200" dirty="0" smtClean="0"/>
              <a:t>а) для руководителей структурных подразделений, цехов, участков (сроки проверки и испытания гидрантов, зарядки огнетушителей, автоматических средств пожаротушения и сигнализации, ознакомление с программой первичного инструктажа персонала данного цеха, участка, обеспечение личной и коллективной безопасности и др.);</a:t>
            </a:r>
          </a:p>
          <a:p>
            <a:pPr algn="just">
              <a:lnSpc>
                <a:spcPct val="120000"/>
              </a:lnSpc>
              <a:spcBef>
                <a:spcPts val="0"/>
              </a:spcBef>
            </a:pPr>
            <a:r>
              <a:rPr lang="ru-RU" sz="7200" dirty="0" smtClean="0"/>
              <a:t>б) для рабочих (действия при загорании или пожаре, сообщение о пожаре в пожарную часть, непосредственному руководителю, приемы и средства тушения загорания или пожара, средства и меры личной и коллективной безопасности).</a:t>
            </a:r>
          </a:p>
          <a:p>
            <a:pPr>
              <a:buNone/>
            </a:pPr>
            <a:r>
              <a:rPr lang="ru-RU" dirty="0" smtClean="0"/>
              <a:t> </a:t>
            </a:r>
          </a:p>
          <a:p>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smtClean="0"/>
              <a:t>На данный момент времени статистика по несчастным случаям в республике Башкортостан, связанным с пожарами</a:t>
            </a:r>
            <a:r>
              <a:rPr lang="ru-RU" sz="2800" dirty="0" smtClean="0"/>
              <a:t>:</a:t>
            </a:r>
            <a:endParaRPr lang="ru-RU" sz="2800" dirty="0"/>
          </a:p>
        </p:txBody>
      </p:sp>
      <p:sp>
        <p:nvSpPr>
          <p:cNvPr id="3" name="Содержимое 2"/>
          <p:cNvSpPr>
            <a:spLocks noGrp="1"/>
          </p:cNvSpPr>
          <p:nvPr>
            <p:ph idx="1"/>
          </p:nvPr>
        </p:nvSpPr>
        <p:spPr/>
        <p:txBody>
          <a:bodyPr>
            <a:normAutofit fontScale="85000" lnSpcReduction="20000"/>
          </a:bodyPr>
          <a:lstStyle/>
          <a:p>
            <a:pPr algn="just"/>
            <a:r>
              <a:rPr lang="ru-RU" dirty="0" smtClean="0">
                <a:latin typeface="+mj-lt"/>
              </a:rPr>
              <a:t>На 20 </a:t>
            </a:r>
            <a:r>
              <a:rPr lang="ru-RU" dirty="0" smtClean="0">
                <a:latin typeface="+mj-lt"/>
              </a:rPr>
              <a:t>июня 2018г </a:t>
            </a:r>
            <a:r>
              <a:rPr lang="ru-RU" dirty="0" smtClean="0">
                <a:latin typeface="+mj-lt"/>
              </a:rPr>
              <a:t>в Башкирии произошло 1723 пожара, что на 18 случаев больше чем в прошлом году, на пожарах погибло 134 человека, что также больше на 11 человек.</a:t>
            </a:r>
          </a:p>
          <a:p>
            <a:pPr algn="just"/>
            <a:r>
              <a:rPr lang="ru-RU" dirty="0" smtClean="0">
                <a:latin typeface="+mj-lt"/>
              </a:rPr>
              <a:t>Согласно статистике, в количество пожаров в сельской местности возросло на 3,7%, а в городах снизилось на 2%.</a:t>
            </a:r>
          </a:p>
          <a:p>
            <a:pPr algn="just"/>
            <a:r>
              <a:rPr lang="ru-RU" dirty="0" smtClean="0">
                <a:latin typeface="+mj-lt"/>
              </a:rPr>
              <a:t>Также представители ведомства подчеркнули, что в 2018 году запланировано установить 15478 автономных дымовых пожарных извещателей в домах и на предприятиях республики.</a:t>
            </a:r>
          </a:p>
          <a:p>
            <a:endParaRPr lang="ru-R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42918"/>
            <a:ext cx="8229600" cy="5483245"/>
          </a:xfrm>
        </p:spPr>
        <p:txBody>
          <a:bodyPr>
            <a:normAutofit fontScale="92500" lnSpcReduction="20000"/>
          </a:bodyPr>
          <a:lstStyle/>
          <a:p>
            <a:pPr algn="ctr">
              <a:buNone/>
            </a:pPr>
            <a:endParaRPr lang="ru-RU" sz="4000" dirty="0" smtClean="0"/>
          </a:p>
          <a:p>
            <a:pPr algn="ctr">
              <a:buNone/>
            </a:pPr>
            <a:r>
              <a:rPr lang="ru-RU" sz="4000" dirty="0" smtClean="0"/>
              <a:t>- В приложении 2 Приказа МЧС РФ от 12.12.2007 г. № 645 приводится примерный перечень вопросов проведения вводного и первичного противопожарного инструктажа.</a:t>
            </a:r>
          </a:p>
          <a:p>
            <a:endParaRPr lang="ru-RU" dirty="0" smtClean="0"/>
          </a:p>
          <a:p>
            <a:pPr>
              <a:buNone/>
            </a:pPr>
            <a:r>
              <a:rPr lang="ru-RU" dirty="0" smtClean="0"/>
              <a:t> </a:t>
            </a:r>
            <a:endParaRPr lang="ru-RU"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УПЦ\Downloads\slide-26.jpg"/>
          <p:cNvPicPr>
            <a:picLocks noGrp="1" noChangeAspect="1" noChangeArrowheads="1"/>
          </p:cNvPicPr>
          <p:nvPr>
            <p:ph idx="1"/>
          </p:nvPr>
        </p:nvPicPr>
        <p:blipFill>
          <a:blip r:embed="rId2"/>
          <a:srcRect/>
          <a:stretch>
            <a:fillRect/>
          </a:stretch>
        </p:blipFill>
        <p:spPr bwMode="auto">
          <a:xfrm>
            <a:off x="463467" y="373338"/>
            <a:ext cx="8276020" cy="6198934"/>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8229600" cy="1428760"/>
          </a:xfrm>
        </p:spPr>
        <p:txBody>
          <a:bodyPr>
            <a:normAutofit fontScale="90000"/>
          </a:bodyPr>
          <a:lstStyle/>
          <a:p>
            <a:r>
              <a:rPr lang="ru-RU" sz="3100" b="1" dirty="0" smtClean="0">
                <a:latin typeface="+mn-lt"/>
              </a:rPr>
              <a:t/>
            </a:r>
            <a:br>
              <a:rPr lang="ru-RU" sz="3100" b="1" dirty="0" smtClean="0">
                <a:latin typeface="+mn-lt"/>
              </a:rPr>
            </a:br>
            <a:r>
              <a:rPr lang="ru-RU" sz="3100" b="1" dirty="0" smtClean="0">
                <a:latin typeface="+mn-lt"/>
              </a:rPr>
              <a:t>ПРИМЕРНЫЙ ПЕРЕЧЕНЬ ВОПРОСОВ первичного противопожарного инструктажа на рабочем месте</a:t>
            </a:r>
            <a:r>
              <a:rPr lang="ru-RU" dirty="0" smtClean="0"/>
              <a:t/>
            </a:r>
            <a:br>
              <a:rPr lang="ru-RU" dirty="0" smtClean="0"/>
            </a:br>
            <a:endParaRPr lang="ru-RU" dirty="0"/>
          </a:p>
        </p:txBody>
      </p:sp>
      <p:sp>
        <p:nvSpPr>
          <p:cNvPr id="3" name="Содержимое 2"/>
          <p:cNvSpPr>
            <a:spLocks noGrp="1"/>
          </p:cNvSpPr>
          <p:nvPr>
            <p:ph idx="1"/>
          </p:nvPr>
        </p:nvSpPr>
        <p:spPr>
          <a:xfrm>
            <a:off x="457200" y="1571612"/>
            <a:ext cx="8229600" cy="4554551"/>
          </a:xfrm>
        </p:spPr>
        <p:txBody>
          <a:bodyPr>
            <a:normAutofit fontScale="47500" lnSpcReduction="20000"/>
          </a:bodyPr>
          <a:lstStyle/>
          <a:p>
            <a:r>
              <a:rPr lang="ru-RU" dirty="0" smtClean="0"/>
              <a:t>Ознакомление по плану эвакуации с местами расположения первичных средств пожаротушения, гидрантов, запасов воды и песка, эвакуационных путей и выходов (с обходом соответствующих помещений и территорий).</a:t>
            </a:r>
          </a:p>
          <a:p>
            <a:r>
              <a:rPr lang="ru-RU" dirty="0" smtClean="0"/>
              <a:t>Условия возникновения горения и пожара (на рабочем месте, в организации).</a:t>
            </a:r>
          </a:p>
          <a:p>
            <a:r>
              <a:rPr lang="ru-RU" dirty="0" smtClean="0"/>
              <a:t>Пожароопасные свойства применяемого сырья, материалов и изготавливаемой продукции.</a:t>
            </a:r>
          </a:p>
          <a:p>
            <a:r>
              <a:rPr lang="ru-RU" dirty="0" smtClean="0"/>
              <a:t>Пожароопасность технологического процесса.</a:t>
            </a:r>
          </a:p>
          <a:p>
            <a:r>
              <a:rPr lang="ru-RU" dirty="0" smtClean="0"/>
              <a:t>Ответственность за соблюдение требований пожарной безопасности.</a:t>
            </a:r>
          </a:p>
          <a:p>
            <a:r>
              <a:rPr lang="ru-RU" dirty="0" smtClean="0"/>
              <a:t>Виды огнетушителей и их применение в зависимости от класса пожара (вида горючего вещества, особенностей оборудования).</a:t>
            </a:r>
          </a:p>
          <a:p>
            <a:r>
              <a:rPr lang="ru-RU" dirty="0" smtClean="0"/>
              <a:t>Требования при тушении электроустановок и производственного оборудования.</a:t>
            </a:r>
          </a:p>
          <a:p>
            <a:r>
              <a:rPr lang="ru-RU" dirty="0" smtClean="0"/>
              <a:t>Поведение и действия инструктируемого при загорании и в условиях пожара, а также при сильном задымлении на путях эвакуации.</a:t>
            </a:r>
          </a:p>
          <a:p>
            <a:r>
              <a:rPr lang="ru-RU" dirty="0" smtClean="0"/>
              <a:t>Способы сообщения о пожаре.</a:t>
            </a:r>
          </a:p>
          <a:p>
            <a:r>
              <a:rPr lang="ru-RU" dirty="0" smtClean="0"/>
              <a:t>Меры личной безопасности при возникновении пожара.</a:t>
            </a:r>
          </a:p>
          <a:p>
            <a:r>
              <a:rPr lang="ru-RU" dirty="0" smtClean="0"/>
              <a:t>Способы оказания доврачебной помощи пострадавшим.</a:t>
            </a:r>
          </a:p>
          <a:p>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FF0000"/>
                </a:solidFill>
              </a:rPr>
              <a:t>Первичный противопожарный инструктаж</a:t>
            </a:r>
            <a:endParaRPr lang="ru-RU" dirty="0">
              <a:solidFill>
                <a:srgbClr val="FF0000"/>
              </a:solidFill>
            </a:endParaRPr>
          </a:p>
        </p:txBody>
      </p:sp>
      <p:sp>
        <p:nvSpPr>
          <p:cNvPr id="3" name="Содержимое 2"/>
          <p:cNvSpPr>
            <a:spLocks noGrp="1"/>
          </p:cNvSpPr>
          <p:nvPr>
            <p:ph idx="1"/>
          </p:nvPr>
        </p:nvSpPr>
        <p:spPr>
          <a:xfrm>
            <a:off x="457200" y="1500174"/>
            <a:ext cx="8229600" cy="4625989"/>
          </a:xfrm>
        </p:spPr>
        <p:txBody>
          <a:bodyPr>
            <a:normAutofit fontScale="85000" lnSpcReduction="10000"/>
          </a:bodyPr>
          <a:lstStyle/>
          <a:p>
            <a:pPr algn="ctr">
              <a:lnSpc>
                <a:spcPct val="150000"/>
              </a:lnSpc>
              <a:buNone/>
            </a:pPr>
            <a:r>
              <a:rPr lang="ru-RU" dirty="0" smtClean="0"/>
              <a:t>проводят с каждым работником индивидуально, с практическим показом и отработкой умений пользоваться первичными средствами пожаротушения, действий при возникновении пожара, правил эвакуации, помощи пострадавшим.</a:t>
            </a:r>
          </a:p>
          <a:p>
            <a:endParaRPr lang="ru-RU"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УПЦ\Downloads\e5d78ca17366a29200cd98c8de4ab-794x590.jpg"/>
          <p:cNvPicPr>
            <a:picLocks noGrp="1" noChangeAspect="1" noChangeArrowheads="1"/>
          </p:cNvPicPr>
          <p:nvPr>
            <p:ph idx="1"/>
          </p:nvPr>
        </p:nvPicPr>
        <p:blipFill>
          <a:blip r:embed="rId2"/>
          <a:srcRect/>
          <a:stretch>
            <a:fillRect/>
          </a:stretch>
        </p:blipFill>
        <p:spPr bwMode="auto">
          <a:xfrm>
            <a:off x="1357289" y="14246"/>
            <a:ext cx="5837929" cy="6486588"/>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УПЦ\Downloads\2-7.jpg"/>
          <p:cNvPicPr>
            <a:picLocks noGrp="1" noChangeAspect="1" noChangeArrowheads="1"/>
          </p:cNvPicPr>
          <p:nvPr>
            <p:ph idx="1"/>
          </p:nvPr>
        </p:nvPicPr>
        <p:blipFill>
          <a:blip r:embed="rId2"/>
          <a:srcRect/>
          <a:stretch>
            <a:fillRect/>
          </a:stretch>
        </p:blipFill>
        <p:spPr bwMode="auto">
          <a:xfrm>
            <a:off x="1184842" y="228690"/>
            <a:ext cx="5816049" cy="5897474"/>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УПЦ\Downloads\slide-29.jpg"/>
          <p:cNvPicPr>
            <a:picLocks noGrp="1" noChangeAspect="1" noChangeArrowheads="1"/>
          </p:cNvPicPr>
          <p:nvPr>
            <p:ph idx="1"/>
          </p:nvPr>
        </p:nvPicPr>
        <p:blipFill>
          <a:blip r:embed="rId2"/>
          <a:srcRect/>
          <a:stretch>
            <a:fillRect/>
          </a:stretch>
        </p:blipFill>
        <p:spPr bwMode="auto">
          <a:xfrm>
            <a:off x="368092" y="248392"/>
            <a:ext cx="8347458" cy="625244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УПЦ\Downloads\slide_50.jpg"/>
          <p:cNvPicPr>
            <a:picLocks noGrp="1" noChangeAspect="1" noChangeArrowheads="1"/>
          </p:cNvPicPr>
          <p:nvPr>
            <p:ph idx="1"/>
          </p:nvPr>
        </p:nvPicPr>
        <p:blipFill>
          <a:blip r:embed="rId2"/>
          <a:srcRect/>
          <a:stretch>
            <a:fillRect/>
          </a:stretch>
        </p:blipFill>
        <p:spPr bwMode="auto">
          <a:xfrm>
            <a:off x="278315" y="280552"/>
            <a:ext cx="8651403" cy="6488553"/>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УПЦ\Downloads\slide-28.jpg"/>
          <p:cNvPicPr>
            <a:picLocks noGrp="1" noChangeAspect="1" noChangeArrowheads="1"/>
          </p:cNvPicPr>
          <p:nvPr>
            <p:ph idx="1"/>
          </p:nvPr>
        </p:nvPicPr>
        <p:blipFill>
          <a:blip r:embed="rId2"/>
          <a:srcRect/>
          <a:stretch>
            <a:fillRect/>
          </a:stretch>
        </p:blipFill>
        <p:spPr bwMode="auto">
          <a:xfrm>
            <a:off x="177342" y="266042"/>
            <a:ext cx="8538062" cy="6395209"/>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ОТМЕТКА О ПРОВЕДЕНИИ ИНСТРУКТАЖА</a:t>
            </a:r>
            <a:endParaRPr lang="ru-RU" dirty="0"/>
          </a:p>
        </p:txBody>
      </p:sp>
      <p:sp>
        <p:nvSpPr>
          <p:cNvPr id="3" name="Содержимое 2"/>
          <p:cNvSpPr>
            <a:spLocks noGrp="1"/>
          </p:cNvSpPr>
          <p:nvPr>
            <p:ph idx="1"/>
          </p:nvPr>
        </p:nvSpPr>
        <p:spPr/>
        <p:txBody>
          <a:bodyPr>
            <a:normAutofit fontScale="47500" lnSpcReduction="20000"/>
          </a:bodyPr>
          <a:lstStyle/>
          <a:p>
            <a:pPr algn="r">
              <a:buNone/>
            </a:pPr>
            <a:r>
              <a:rPr lang="ru-RU" dirty="0" smtClean="0"/>
              <a:t>Приложение 1</a:t>
            </a:r>
          </a:p>
          <a:p>
            <a:pPr algn="r">
              <a:buNone/>
            </a:pPr>
            <a:r>
              <a:rPr lang="ru-RU" dirty="0" smtClean="0"/>
              <a:t>к пункту 10</a:t>
            </a:r>
          </a:p>
          <a:p>
            <a:pPr algn="r">
              <a:buNone/>
            </a:pPr>
            <a:r>
              <a:rPr lang="ru-RU" dirty="0" smtClean="0"/>
              <a:t>Норм пожарной безопасности</a:t>
            </a:r>
          </a:p>
          <a:p>
            <a:pPr>
              <a:buNone/>
            </a:pPr>
            <a:r>
              <a:rPr lang="ru-RU" dirty="0" smtClean="0"/>
              <a:t> </a:t>
            </a:r>
          </a:p>
          <a:p>
            <a:pPr>
              <a:buNone/>
            </a:pPr>
            <a:r>
              <a:rPr lang="ru-RU" dirty="0" smtClean="0"/>
              <a:t>Обложка</a:t>
            </a:r>
          </a:p>
          <a:p>
            <a:pPr>
              <a:buNone/>
            </a:pPr>
            <a:r>
              <a:rPr lang="ru-RU" dirty="0" smtClean="0"/>
              <a:t> </a:t>
            </a:r>
          </a:p>
          <a:p>
            <a:pPr>
              <a:buNone/>
            </a:pPr>
            <a:r>
              <a:rPr lang="ru-RU" dirty="0" smtClean="0"/>
              <a:t>__________________________________________________________________</a:t>
            </a:r>
          </a:p>
          <a:p>
            <a:pPr>
              <a:buNone/>
            </a:pPr>
            <a:r>
              <a:rPr lang="ru-RU" dirty="0" smtClean="0"/>
              <a:t>(наименование организации)</a:t>
            </a:r>
          </a:p>
          <a:p>
            <a:pPr>
              <a:buNone/>
            </a:pPr>
            <a:r>
              <a:rPr lang="ru-RU" dirty="0" smtClean="0"/>
              <a:t> </a:t>
            </a:r>
          </a:p>
          <a:p>
            <a:pPr>
              <a:buNone/>
            </a:pPr>
            <a:r>
              <a:rPr lang="ru-RU" dirty="0" smtClean="0"/>
              <a:t>                          </a:t>
            </a:r>
          </a:p>
          <a:p>
            <a:pPr>
              <a:buNone/>
            </a:pPr>
            <a:r>
              <a:rPr lang="ru-RU" dirty="0" smtClean="0"/>
              <a:t>ЖУРНАЛ № _____</a:t>
            </a:r>
          </a:p>
          <a:p>
            <a:pPr>
              <a:buNone/>
            </a:pPr>
            <a:r>
              <a:rPr lang="ru-RU" dirty="0" smtClean="0"/>
              <a:t>  УЧЁТА ИНСТРУКТАЖЕЙ ПО ПОЖАРНОЙ БЕЗОПАСНОСТИ</a:t>
            </a:r>
          </a:p>
          <a:p>
            <a:endParaRPr lang="ru-RU" dirty="0" smtClean="0"/>
          </a:p>
          <a:p>
            <a:pPr>
              <a:buNone/>
            </a:pPr>
            <a:r>
              <a:rPr lang="ru-RU" dirty="0" smtClean="0"/>
              <a:t>                                        Начат ____________ 20__ г.</a:t>
            </a:r>
          </a:p>
          <a:p>
            <a:pPr>
              <a:buNone/>
            </a:pPr>
            <a:r>
              <a:rPr lang="ru-RU" dirty="0" smtClean="0"/>
              <a:t> </a:t>
            </a:r>
          </a:p>
          <a:p>
            <a:pPr>
              <a:buNone/>
            </a:pPr>
            <a:r>
              <a:rPr lang="ru-RU" dirty="0" smtClean="0"/>
              <a:t>                                        Окончен __________ 20__ г.</a:t>
            </a:r>
          </a:p>
          <a:p>
            <a:pPr>
              <a:buNone/>
            </a:pPr>
            <a:r>
              <a:rPr lang="ru-RU" dirty="0" smtClean="0"/>
              <a:t> </a:t>
            </a: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rmAutofit fontScale="92500" lnSpcReduction="20000"/>
          </a:bodyPr>
          <a:lstStyle/>
          <a:p>
            <a:pPr algn="ctr">
              <a:buNone/>
            </a:pPr>
            <a:r>
              <a:rPr lang="ru-RU" sz="5400" b="1" dirty="0" smtClean="0">
                <a:solidFill>
                  <a:srgbClr val="0070C0"/>
                </a:solidFill>
              </a:rPr>
              <a:t>пожарная безопасность </a:t>
            </a:r>
            <a:r>
              <a:rPr lang="ru-RU" sz="4000" dirty="0" smtClean="0"/>
              <a:t>- </a:t>
            </a:r>
            <a:r>
              <a:rPr lang="ru-RU" sz="5400" dirty="0" smtClean="0">
                <a:solidFill>
                  <a:schemeClr val="tx1">
                    <a:lumMod val="50000"/>
                    <a:lumOff val="50000"/>
                  </a:schemeClr>
                </a:solidFill>
              </a:rPr>
              <a:t>состояние защищенности </a:t>
            </a:r>
            <a:r>
              <a:rPr lang="ru-RU" sz="4000" dirty="0" smtClean="0">
                <a:solidFill>
                  <a:schemeClr val="tx1">
                    <a:lumMod val="50000"/>
                    <a:lumOff val="50000"/>
                  </a:schemeClr>
                </a:solidFill>
              </a:rPr>
              <a:t>личности, имущества, общества и государства от пожаров;</a:t>
            </a:r>
          </a:p>
          <a:p>
            <a:endParaRPr lang="ru-RU" dirty="0" smtClean="0"/>
          </a:p>
          <a:p>
            <a:pPr>
              <a:buNone/>
            </a:pPr>
            <a:endParaRPr lang="ru-RU" dirty="0" smtClean="0"/>
          </a:p>
          <a:p>
            <a:pPr>
              <a:buNone/>
            </a:pPr>
            <a:r>
              <a:rPr lang="ru-RU" dirty="0" smtClean="0"/>
              <a:t>                </a:t>
            </a:r>
            <a:endParaRPr lang="ru-RU" dirty="0"/>
          </a:p>
        </p:txBody>
      </p:sp>
      <p:pic>
        <p:nvPicPr>
          <p:cNvPr id="4" name="Picture 2" descr="C:\Users\УПЦ\Downloads\pozharnaya_bezopasnost.gif"/>
          <p:cNvPicPr>
            <a:picLocks noChangeAspect="1" noChangeArrowheads="1"/>
          </p:cNvPicPr>
          <p:nvPr/>
        </p:nvPicPr>
        <p:blipFill>
          <a:blip r:embed="rId2"/>
          <a:srcRect/>
          <a:stretch>
            <a:fillRect/>
          </a:stretch>
        </p:blipFill>
        <p:spPr bwMode="auto">
          <a:xfrm>
            <a:off x="6500826" y="4000504"/>
            <a:ext cx="2211193" cy="2414105"/>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57200" y="1600200"/>
          <a:ext cx="8229600" cy="2328866"/>
        </p:xfrm>
        <a:graphic>
          <a:graphicData uri="http://schemas.openxmlformats.org/drawingml/2006/table">
            <a:tbl>
              <a:tblPr firstRow="1" bandRow="1">
                <a:tableStyleId>{5C22544A-7EE6-4342-B048-85BDC9FD1C3A}</a:tableStyleId>
              </a:tblPr>
              <a:tblGrid>
                <a:gridCol w="828652"/>
                <a:gridCol w="1228748"/>
                <a:gridCol w="1028700"/>
                <a:gridCol w="1028700"/>
                <a:gridCol w="1028700"/>
                <a:gridCol w="1028700"/>
                <a:gridCol w="1028700"/>
                <a:gridCol w="1028700"/>
              </a:tblGrid>
              <a:tr h="905083">
                <a:tc rowSpan="2">
                  <a:txBody>
                    <a:bodyPr/>
                    <a:lstStyle/>
                    <a:p>
                      <a:pPr algn="ctr">
                        <a:spcAft>
                          <a:spcPts val="0"/>
                        </a:spcAft>
                      </a:pPr>
                      <a:r>
                        <a:rPr lang="ru-RU" sz="900" dirty="0">
                          <a:latin typeface="Arial"/>
                          <a:ea typeface="Times New Roman"/>
                          <a:cs typeface="Times New Roman"/>
                        </a:rPr>
                        <a:t>Дата</a:t>
                      </a:r>
                    </a:p>
                  </a:txBody>
                  <a:tcPr/>
                </a:tc>
                <a:tc rowSpan="2">
                  <a:txBody>
                    <a:bodyPr/>
                    <a:lstStyle/>
                    <a:p>
                      <a:pPr algn="ctr">
                        <a:spcAft>
                          <a:spcPts val="0"/>
                        </a:spcAft>
                      </a:pPr>
                      <a:r>
                        <a:rPr lang="ru-RU" sz="900" dirty="0">
                          <a:latin typeface="Arial"/>
                          <a:ea typeface="Times New Roman"/>
                          <a:cs typeface="Times New Roman"/>
                        </a:rPr>
                        <a:t>Фамилия, имя, отчество инструктируемого</a:t>
                      </a:r>
                    </a:p>
                  </a:txBody>
                  <a:tcPr/>
                </a:tc>
                <a:tc rowSpan="2">
                  <a:txBody>
                    <a:bodyPr/>
                    <a:lstStyle/>
                    <a:p>
                      <a:pPr algn="ctr">
                        <a:spcAft>
                          <a:spcPts val="0"/>
                        </a:spcAft>
                      </a:pPr>
                      <a:r>
                        <a:rPr lang="ru-RU" sz="900" dirty="0">
                          <a:latin typeface="Arial"/>
                          <a:ea typeface="Times New Roman"/>
                          <a:cs typeface="Times New Roman"/>
                        </a:rPr>
                        <a:t>Год рождения</a:t>
                      </a:r>
                    </a:p>
                  </a:txBody>
                  <a:tcPr/>
                </a:tc>
                <a:tc rowSpan="2">
                  <a:txBody>
                    <a:bodyPr/>
                    <a:lstStyle/>
                    <a:p>
                      <a:pPr algn="ctr">
                        <a:spcAft>
                          <a:spcPts val="0"/>
                        </a:spcAft>
                      </a:pPr>
                      <a:r>
                        <a:rPr lang="ru-RU" sz="900" dirty="0">
                          <a:latin typeface="Arial"/>
                          <a:ea typeface="Times New Roman"/>
                          <a:cs typeface="Times New Roman"/>
                        </a:rPr>
                        <a:t>Профессия, должность инструктируемого</a:t>
                      </a:r>
                    </a:p>
                  </a:txBody>
                  <a:tcPr/>
                </a:tc>
                <a:tc rowSpan="2">
                  <a:txBody>
                    <a:bodyPr/>
                    <a:lstStyle/>
                    <a:p>
                      <a:pPr algn="ctr">
                        <a:spcAft>
                          <a:spcPts val="0"/>
                        </a:spcAft>
                      </a:pPr>
                      <a:r>
                        <a:rPr lang="ru-RU" sz="900" dirty="0">
                          <a:latin typeface="Arial"/>
                          <a:ea typeface="Times New Roman"/>
                          <a:cs typeface="Times New Roman"/>
                        </a:rPr>
                        <a:t>Вид инструктажа</a:t>
                      </a:r>
                    </a:p>
                  </a:txBody>
                  <a:tcPr/>
                </a:tc>
                <a:tc rowSpan="2">
                  <a:txBody>
                    <a:bodyPr/>
                    <a:lstStyle/>
                    <a:p>
                      <a:pPr algn="ctr">
                        <a:spcAft>
                          <a:spcPts val="0"/>
                        </a:spcAft>
                      </a:pPr>
                      <a:r>
                        <a:rPr lang="ru-RU" sz="900" dirty="0">
                          <a:latin typeface="Arial"/>
                          <a:ea typeface="Times New Roman"/>
                          <a:cs typeface="Times New Roman"/>
                        </a:rPr>
                        <a:t>Фамилия, имя, отчество, должность инструктирующего</a:t>
                      </a:r>
                    </a:p>
                  </a:txBody>
                  <a:tcPr/>
                </a:tc>
                <a:tc gridSpan="2">
                  <a:txBody>
                    <a:bodyPr/>
                    <a:lstStyle/>
                    <a:p>
                      <a:pPr algn="ctr"/>
                      <a:r>
                        <a:rPr lang="ru-RU" sz="900" b="1" kern="1200" dirty="0" smtClean="0">
                          <a:solidFill>
                            <a:schemeClr val="lt1"/>
                          </a:solidFill>
                          <a:latin typeface="+mn-lt"/>
                          <a:ea typeface="+mn-ea"/>
                          <a:cs typeface="+mn-cs"/>
                        </a:rPr>
                        <a:t>Подпись</a:t>
                      </a:r>
                      <a:endParaRPr lang="ru-RU" sz="900" dirty="0"/>
                    </a:p>
                  </a:txBody>
                  <a:tcPr/>
                </a:tc>
                <a:tc hMerge="1">
                  <a:txBody>
                    <a:bodyPr/>
                    <a:lstStyle/>
                    <a:p>
                      <a:endParaRPr lang="ru-RU" dirty="0"/>
                    </a:p>
                  </a:txBody>
                  <a:tcPr/>
                </a:tc>
              </a:tr>
              <a:tr h="1423783">
                <a:tc vMerge="1">
                  <a:txBody>
                    <a:bodyPr/>
                    <a:lstStyle/>
                    <a:p>
                      <a:pPr algn="ctr">
                        <a:spcAft>
                          <a:spcPts val="0"/>
                        </a:spcAft>
                      </a:pPr>
                      <a:endParaRPr lang="ru-RU" sz="1000" dirty="0">
                        <a:latin typeface="Arial"/>
                        <a:ea typeface="Times New Roman"/>
                        <a:cs typeface="Times New Roman"/>
                      </a:endParaRPr>
                    </a:p>
                  </a:txBody>
                  <a:tcPr marL="39370" marR="39370" marT="64770" marB="64770"/>
                </a:tc>
                <a:tc vMerge="1">
                  <a:txBody>
                    <a:bodyPr/>
                    <a:lstStyle/>
                    <a:p>
                      <a:pPr algn="ctr">
                        <a:spcAft>
                          <a:spcPts val="0"/>
                        </a:spcAft>
                      </a:pPr>
                      <a:endParaRPr lang="ru-RU" sz="1000" dirty="0">
                        <a:latin typeface="Arial"/>
                        <a:ea typeface="Times New Roman"/>
                        <a:cs typeface="Times New Roman"/>
                      </a:endParaRPr>
                    </a:p>
                  </a:txBody>
                  <a:tcPr marL="39370" marR="39370" marT="64770" marB="64770"/>
                </a:tc>
                <a:tc vMerge="1">
                  <a:txBody>
                    <a:bodyPr/>
                    <a:lstStyle/>
                    <a:p>
                      <a:pPr algn="ctr">
                        <a:spcAft>
                          <a:spcPts val="0"/>
                        </a:spcAft>
                      </a:pPr>
                      <a:endParaRPr lang="ru-RU" sz="1000" dirty="0">
                        <a:latin typeface="Arial"/>
                        <a:ea typeface="Times New Roman"/>
                        <a:cs typeface="Times New Roman"/>
                      </a:endParaRPr>
                    </a:p>
                  </a:txBody>
                  <a:tcPr marL="39370" marR="39370" marT="64770" marB="64770"/>
                </a:tc>
                <a:tc vMerge="1">
                  <a:txBody>
                    <a:bodyPr/>
                    <a:lstStyle/>
                    <a:p>
                      <a:pPr algn="ctr">
                        <a:spcAft>
                          <a:spcPts val="0"/>
                        </a:spcAft>
                      </a:pPr>
                      <a:endParaRPr lang="ru-RU" sz="1000" dirty="0">
                        <a:latin typeface="Arial"/>
                        <a:ea typeface="Times New Roman"/>
                        <a:cs typeface="Times New Roman"/>
                      </a:endParaRPr>
                    </a:p>
                  </a:txBody>
                  <a:tcPr marL="39370" marR="39370" marT="64770" marB="64770"/>
                </a:tc>
                <a:tc vMerge="1">
                  <a:txBody>
                    <a:bodyPr/>
                    <a:lstStyle/>
                    <a:p>
                      <a:pPr algn="ctr">
                        <a:spcAft>
                          <a:spcPts val="0"/>
                        </a:spcAft>
                      </a:pPr>
                      <a:endParaRPr lang="ru-RU" sz="1000" dirty="0">
                        <a:latin typeface="Arial"/>
                        <a:ea typeface="Times New Roman"/>
                        <a:cs typeface="Times New Roman"/>
                      </a:endParaRPr>
                    </a:p>
                  </a:txBody>
                  <a:tcPr marL="39370" marR="39370" marT="64770" marB="64770"/>
                </a:tc>
                <a:tc vMerge="1">
                  <a:txBody>
                    <a:bodyPr/>
                    <a:lstStyle/>
                    <a:p>
                      <a:pPr algn="ctr">
                        <a:spcAft>
                          <a:spcPts val="0"/>
                        </a:spcAft>
                      </a:pPr>
                      <a:endParaRPr lang="ru-RU" sz="1000" dirty="0">
                        <a:latin typeface="Arial"/>
                        <a:ea typeface="Times New Roman"/>
                        <a:cs typeface="Times New Roman"/>
                      </a:endParaRPr>
                    </a:p>
                  </a:txBody>
                  <a:tcPr marL="39370" marR="39370" marT="64770" marB="64770"/>
                </a:tc>
                <a:tc>
                  <a:txBody>
                    <a:bodyPr/>
                    <a:lstStyle/>
                    <a:p>
                      <a:pPr algn="ctr">
                        <a:spcAft>
                          <a:spcPts val="0"/>
                        </a:spcAft>
                      </a:pPr>
                      <a:r>
                        <a:rPr lang="ru-RU" sz="900" dirty="0" err="1" smtClean="0">
                          <a:latin typeface="Arial"/>
                          <a:ea typeface="Times New Roman"/>
                          <a:cs typeface="Times New Roman"/>
                        </a:rPr>
                        <a:t>Инструктируе-мого</a:t>
                      </a:r>
                      <a:endParaRPr lang="ru-RU" sz="900" dirty="0">
                        <a:latin typeface="Arial"/>
                        <a:ea typeface="Times New Roman"/>
                        <a:cs typeface="Times New Roman"/>
                      </a:endParaRPr>
                    </a:p>
                  </a:txBody>
                  <a:tcPr marL="39370" marR="39370" marT="64770" marB="64770"/>
                </a:tc>
                <a:tc>
                  <a:txBody>
                    <a:bodyPr/>
                    <a:lstStyle/>
                    <a:p>
                      <a:pPr algn="ctr">
                        <a:spcAft>
                          <a:spcPts val="0"/>
                        </a:spcAft>
                      </a:pPr>
                      <a:r>
                        <a:rPr lang="ru-RU" sz="900" dirty="0" err="1" smtClean="0">
                          <a:latin typeface="Arial"/>
                          <a:ea typeface="Times New Roman"/>
                          <a:cs typeface="Times New Roman"/>
                        </a:rPr>
                        <a:t>Инструктирующе-го</a:t>
                      </a:r>
                      <a:endParaRPr lang="ru-RU" sz="900" dirty="0">
                        <a:latin typeface="Arial"/>
                        <a:ea typeface="Times New Roman"/>
                        <a:cs typeface="Times New Roman"/>
                      </a:endParaRPr>
                    </a:p>
                  </a:txBody>
                  <a:tcPr marL="39370" marR="39370" marT="64770" marB="64770"/>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42918"/>
            <a:ext cx="8229600" cy="5483245"/>
          </a:xfrm>
        </p:spPr>
        <p:txBody>
          <a:bodyPr>
            <a:normAutofit fontScale="92500" lnSpcReduction="10000"/>
          </a:bodyPr>
          <a:lstStyle/>
          <a:p>
            <a:pPr algn="ctr">
              <a:buNone/>
            </a:pPr>
            <a:r>
              <a:rPr lang="ru-RU" sz="3600" dirty="0" smtClean="0"/>
              <a:t>Проведение первичного противопожарного инструктажа с указанными категориями работников осуществляется </a:t>
            </a:r>
          </a:p>
          <a:p>
            <a:pPr algn="ctr">
              <a:buNone/>
            </a:pPr>
            <a:r>
              <a:rPr lang="ru-RU" sz="3600" dirty="0" smtClean="0"/>
              <a:t>лицом, ответственным за обеспечение пожарной безопасности в каждом структурном подразделении, назначенным приказом (распоряжением) руководителя организации.</a:t>
            </a:r>
          </a:p>
          <a:p>
            <a:endParaRPr lang="ru-RU"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42918"/>
            <a:ext cx="8229600" cy="5483245"/>
          </a:xfrm>
        </p:spPr>
        <p:txBody>
          <a:bodyPr>
            <a:normAutofit fontScale="92500" lnSpcReduction="10000"/>
          </a:bodyPr>
          <a:lstStyle/>
          <a:p>
            <a:pPr algn="ctr">
              <a:buNone/>
            </a:pPr>
            <a:r>
              <a:rPr lang="ru-RU" sz="3600" dirty="0" smtClean="0"/>
              <a:t>Все работники организации, имеющей пожароопасное производство, а также работающие в зданиях (сооружениях) с массовым пребыванием людей (свыше 50 человек) должны практически показать умение действовать при пожаре, использовать первичные средства пожаротушения.</a:t>
            </a:r>
          </a:p>
          <a:p>
            <a:pPr>
              <a:buNone/>
            </a:pPr>
            <a:endParaRPr lang="ru-RU"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85794"/>
            <a:ext cx="8229600" cy="5340369"/>
          </a:xfrm>
        </p:spPr>
        <p:txBody>
          <a:bodyPr/>
          <a:lstStyle/>
          <a:p>
            <a:pPr>
              <a:buNone/>
            </a:pPr>
            <a:r>
              <a:rPr lang="ru-RU" dirty="0" smtClean="0"/>
              <a:t>Первичный противопожарный инструктаж возможен с группой лиц, обслуживающих однотипное оборудование, и в пределах общего рабочего места.</a:t>
            </a:r>
          </a:p>
          <a:p>
            <a:endParaRPr lang="ru-RU"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fontScale="90000"/>
          </a:bodyPr>
          <a:lstStyle/>
          <a:p>
            <a:r>
              <a:rPr lang="ru-RU" dirty="0" smtClean="0"/>
              <a:t>Повторный инструктаж проводится:</a:t>
            </a:r>
            <a:endParaRPr lang="ru-RU" dirty="0"/>
          </a:p>
        </p:txBody>
      </p:sp>
      <p:sp>
        <p:nvSpPr>
          <p:cNvPr id="3" name="Содержимое 2"/>
          <p:cNvSpPr>
            <a:spLocks noGrp="1"/>
          </p:cNvSpPr>
          <p:nvPr>
            <p:ph idx="1"/>
          </p:nvPr>
        </p:nvSpPr>
        <p:spPr>
          <a:xfrm>
            <a:off x="457200" y="928670"/>
            <a:ext cx="8229600" cy="5197493"/>
          </a:xfrm>
        </p:spPr>
        <p:txBody>
          <a:bodyPr>
            <a:normAutofit fontScale="77500" lnSpcReduction="20000"/>
          </a:bodyPr>
          <a:lstStyle/>
          <a:p>
            <a:pPr algn="ctr">
              <a:buNone/>
            </a:pPr>
            <a:r>
              <a:rPr lang="ru-RU" dirty="0" smtClean="0"/>
              <a:t>- со всеми работниками, независимо от квалификации, образования, стажа, характера выполняемой работы, </a:t>
            </a:r>
            <a:r>
              <a:rPr lang="ru-RU" sz="3600" i="1" dirty="0" smtClean="0"/>
              <a:t>не реже одного раза в год, </a:t>
            </a:r>
            <a:r>
              <a:rPr lang="ru-RU" dirty="0" smtClean="0"/>
              <a:t>а с работниками организаций, имеющих пожароопасное производство, </a:t>
            </a:r>
            <a:r>
              <a:rPr lang="ru-RU" i="1" dirty="0" smtClean="0"/>
              <a:t>не реже одного раза в полугодие</a:t>
            </a:r>
            <a:r>
              <a:rPr lang="ru-RU" dirty="0" smtClean="0"/>
              <a:t>.</a:t>
            </a:r>
          </a:p>
          <a:p>
            <a:pPr algn="ctr">
              <a:buFontTx/>
              <a:buChar char="-"/>
            </a:pPr>
            <a:r>
              <a:rPr lang="ru-RU" dirty="0" smtClean="0"/>
              <a:t>в соответствии с графиком проведения занятий, утвержденным руководителем организации.</a:t>
            </a:r>
          </a:p>
          <a:p>
            <a:pPr algn="ctr">
              <a:buFontTx/>
              <a:buChar char="-"/>
            </a:pPr>
            <a:r>
              <a:rPr lang="ru-RU" dirty="0" smtClean="0"/>
              <a:t>индивидуально или с группой работников, обслуживающих однотипное оборудование в пределах общего рабочего места по программе первичного противопожарного инструктажа на рабочем месте.</a:t>
            </a:r>
          </a:p>
          <a:p>
            <a:endParaRPr lang="ru-RU"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25536"/>
          </a:xfrm>
        </p:spPr>
        <p:txBody>
          <a:bodyPr>
            <a:normAutofit/>
          </a:bodyPr>
          <a:lstStyle/>
          <a:p>
            <a:r>
              <a:rPr lang="ru-RU" sz="2800" dirty="0" smtClean="0"/>
              <a:t>В ходе повторного противопожарного инструктажа проверяются:</a:t>
            </a:r>
            <a:endParaRPr lang="ru-RU" sz="2800" dirty="0"/>
          </a:p>
        </p:txBody>
      </p:sp>
      <p:sp>
        <p:nvSpPr>
          <p:cNvPr id="3" name="Содержимое 2"/>
          <p:cNvSpPr>
            <a:spLocks noGrp="1"/>
          </p:cNvSpPr>
          <p:nvPr>
            <p:ph idx="1"/>
          </p:nvPr>
        </p:nvSpPr>
        <p:spPr>
          <a:xfrm>
            <a:off x="457200" y="1714488"/>
            <a:ext cx="8229600" cy="4411675"/>
          </a:xfrm>
        </p:spPr>
        <p:txBody>
          <a:bodyPr>
            <a:normAutofit fontScale="77500" lnSpcReduction="20000"/>
          </a:bodyPr>
          <a:lstStyle/>
          <a:p>
            <a:pPr algn="ctr">
              <a:lnSpc>
                <a:spcPct val="150000"/>
              </a:lnSpc>
              <a:buNone/>
            </a:pPr>
            <a:r>
              <a:rPr lang="ru-RU" dirty="0" smtClean="0"/>
              <a:t>- знания стандартов, правил, норм и инструкций по пожарной безопасности, </a:t>
            </a:r>
          </a:p>
          <a:p>
            <a:pPr algn="ctr">
              <a:lnSpc>
                <a:spcPct val="150000"/>
              </a:lnSpc>
              <a:buFontTx/>
              <a:buChar char="-"/>
            </a:pPr>
            <a:r>
              <a:rPr lang="ru-RU" dirty="0" smtClean="0"/>
              <a:t>умение пользоваться первичными средствами пожаротушения, </a:t>
            </a:r>
          </a:p>
          <a:p>
            <a:pPr algn="ctr">
              <a:lnSpc>
                <a:spcPct val="150000"/>
              </a:lnSpc>
              <a:buFontTx/>
              <a:buChar char="-"/>
            </a:pPr>
            <a:r>
              <a:rPr lang="ru-RU" dirty="0" smtClean="0"/>
              <a:t>знание путей эвакуации, систем оповещения о пожаре и управления процессом эвакуации людей.</a:t>
            </a:r>
          </a:p>
          <a:p>
            <a:pPr algn="ctr">
              <a:lnSpc>
                <a:spcPct val="150000"/>
              </a:lnSpc>
            </a:pPr>
            <a:endParaRPr lang="ru-RU"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Внеплановый противопожарный инструктаж проводится:</a:t>
            </a:r>
            <a:endParaRPr lang="ru-RU" dirty="0"/>
          </a:p>
        </p:txBody>
      </p:sp>
      <p:sp>
        <p:nvSpPr>
          <p:cNvPr id="3" name="Содержимое 2"/>
          <p:cNvSpPr>
            <a:spLocks noGrp="1"/>
          </p:cNvSpPr>
          <p:nvPr>
            <p:ph idx="1"/>
          </p:nvPr>
        </p:nvSpPr>
        <p:spPr/>
        <p:txBody>
          <a:bodyPr>
            <a:normAutofit fontScale="85000" lnSpcReduction="10000"/>
          </a:bodyPr>
          <a:lstStyle/>
          <a:p>
            <a:r>
              <a:rPr lang="ru-RU" dirty="0" smtClean="0"/>
              <a:t>при введении в действие новых или изменении документов, содержащих требования пожарной безопасности;</a:t>
            </a:r>
          </a:p>
          <a:p>
            <a:r>
              <a:rPr lang="ru-RU" dirty="0" smtClean="0"/>
              <a:t>при изменении технологического процесса производства, замене или модернизации оборудования, инструментов, исходного сырья, материалов, а также изменении других факторов, влияющих на противопожарное состояние объекта;</a:t>
            </a:r>
          </a:p>
          <a:p>
            <a:endParaRPr lang="ru-RU"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14357"/>
            <a:ext cx="8229600" cy="4714908"/>
          </a:xfrm>
        </p:spPr>
        <p:txBody>
          <a:bodyPr>
            <a:normAutofit fontScale="55000" lnSpcReduction="20000"/>
          </a:bodyPr>
          <a:lstStyle/>
          <a:p>
            <a:pPr algn="just"/>
            <a:r>
              <a:rPr lang="ru-RU" dirty="0" smtClean="0"/>
              <a:t>при нарушении работниками организации требований пожарной безопасности, которые могли привести или привели к пожару;</a:t>
            </a:r>
          </a:p>
          <a:p>
            <a:pPr algn="just"/>
            <a:r>
              <a:rPr lang="ru-RU" dirty="0" smtClean="0"/>
              <a:t>для дополнительного изучения мер пожарной безопасности по требованию органов государственного пожарного надзора при выявлении ими недостаточных знаний у работников организации;</a:t>
            </a:r>
          </a:p>
          <a:p>
            <a:pPr algn="just"/>
            <a:r>
              <a:rPr lang="ru-RU" dirty="0" smtClean="0"/>
              <a:t>при перерывах в работе более чем на 30 календарных дней, а для остальных работ - 60 календарных дней (для работ, к которым предъявляются дополнительные требования пожарной безопасности);</a:t>
            </a:r>
          </a:p>
          <a:p>
            <a:pPr algn="just"/>
            <a:r>
              <a:rPr lang="ru-RU" dirty="0" smtClean="0"/>
              <a:t>при поступлении информационных материалов об авариях, пожарах, происшедших на аналогичных производствах;</a:t>
            </a:r>
          </a:p>
          <a:p>
            <a:pPr algn="just"/>
            <a:r>
              <a:rPr lang="ru-RU" dirty="0" smtClean="0"/>
              <a:t>при установлении фактов неудовлетворительного знания работниками организаций требований пожарной безопасности.</a:t>
            </a:r>
          </a:p>
          <a:p>
            <a:pPr algn="just">
              <a:buNone/>
            </a:pPr>
            <a:endParaRPr lang="ru-RU"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Внеплановый противопожарный инструктаж проводится</a:t>
            </a:r>
            <a:endParaRPr lang="ru-RU" dirty="0"/>
          </a:p>
        </p:txBody>
      </p:sp>
      <p:sp>
        <p:nvSpPr>
          <p:cNvPr id="3" name="Содержимое 2"/>
          <p:cNvSpPr>
            <a:spLocks noGrp="1"/>
          </p:cNvSpPr>
          <p:nvPr>
            <p:ph idx="1"/>
          </p:nvPr>
        </p:nvSpPr>
        <p:spPr/>
        <p:txBody>
          <a:bodyPr>
            <a:normAutofit fontScale="85000" lnSpcReduction="20000"/>
          </a:bodyPr>
          <a:lstStyle/>
          <a:p>
            <a:pPr algn="ctr">
              <a:buNone/>
            </a:pPr>
            <a:r>
              <a:rPr lang="ru-RU" dirty="0" smtClean="0"/>
              <a:t>работником, ответственным за обеспечение пожарной безопасности в организации, или непосредственно руководителем работ (мастером, инженером), имеющим необходимую подготовку, индивидуально или с группой работников одной профессии. Объем и содержание внепланового противопожарного инструктажа определяются в каждом конкретном случае в зависимости от причин и обстоятельств, вызвавших необходимость его проведения.</a:t>
            </a:r>
            <a:endParaRPr lang="ru-RU"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39850"/>
          </a:xfrm>
        </p:spPr>
        <p:txBody>
          <a:bodyPr>
            <a:normAutofit fontScale="90000"/>
          </a:bodyPr>
          <a:lstStyle/>
          <a:p>
            <a:r>
              <a:rPr lang="ru-RU" dirty="0" smtClean="0"/>
              <a:t>Целевой противопожарный инструктаж проводится:</a:t>
            </a:r>
            <a:br>
              <a:rPr lang="ru-RU" dirty="0" smtClean="0"/>
            </a:br>
            <a:endParaRPr lang="ru-RU" dirty="0"/>
          </a:p>
        </p:txBody>
      </p:sp>
      <p:sp>
        <p:nvSpPr>
          <p:cNvPr id="3" name="Содержимое 2"/>
          <p:cNvSpPr>
            <a:spLocks noGrp="1"/>
          </p:cNvSpPr>
          <p:nvPr>
            <p:ph idx="1"/>
          </p:nvPr>
        </p:nvSpPr>
        <p:spPr>
          <a:xfrm>
            <a:off x="457200" y="1428736"/>
            <a:ext cx="8229600" cy="4697427"/>
          </a:xfrm>
        </p:spPr>
        <p:txBody>
          <a:bodyPr>
            <a:normAutofit fontScale="62500" lnSpcReduction="20000"/>
          </a:bodyPr>
          <a:lstStyle/>
          <a:p>
            <a:r>
              <a:rPr lang="ru-RU" dirty="0" smtClean="0"/>
              <a:t>при выполнении разовых работ, связанных с повышенной пожарной опасностью (сварочные и другие огневые работы);</a:t>
            </a:r>
          </a:p>
          <a:p>
            <a:r>
              <a:rPr lang="ru-RU" dirty="0" smtClean="0"/>
              <a:t>при ликвидации последствий аварий, стихийных бедствий и катастроф;</a:t>
            </a:r>
          </a:p>
          <a:p>
            <a:r>
              <a:rPr lang="ru-RU" dirty="0" smtClean="0"/>
              <a:t>при производстве работ, на которые оформляется наряд-допуск, при производстве огневых работ во взрывоопасных производствах;</a:t>
            </a:r>
          </a:p>
          <a:p>
            <a:r>
              <a:rPr lang="ru-RU" dirty="0" smtClean="0"/>
              <a:t>при проведении экскурсий в организации;</a:t>
            </a:r>
          </a:p>
          <a:p>
            <a:r>
              <a:rPr lang="ru-RU" dirty="0" smtClean="0"/>
              <a:t>при организации массовых мероприятий с обучающимися;</a:t>
            </a:r>
          </a:p>
          <a:p>
            <a:r>
              <a:rPr lang="ru-RU" dirty="0" smtClean="0"/>
              <a:t>при подготовке в организации мероприятий с массовым пребыванием людей (заседания коллегии, собрания, конференции, совещания и т.п.), с числом участников более 50 человек.</a:t>
            </a:r>
          </a:p>
          <a:p>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7200" b="1" dirty="0" smtClean="0">
                <a:solidFill>
                  <a:srgbClr val="FF0000"/>
                </a:solidFill>
              </a:rPr>
              <a:t>пожар</a:t>
            </a:r>
            <a:endParaRPr lang="ru-RU" sz="7200" dirty="0">
              <a:solidFill>
                <a:srgbClr val="FF0000"/>
              </a:solidFill>
            </a:endParaRPr>
          </a:p>
        </p:txBody>
      </p:sp>
      <p:sp>
        <p:nvSpPr>
          <p:cNvPr id="3" name="Содержимое 2"/>
          <p:cNvSpPr>
            <a:spLocks noGrp="1"/>
          </p:cNvSpPr>
          <p:nvPr>
            <p:ph idx="1"/>
          </p:nvPr>
        </p:nvSpPr>
        <p:spPr/>
        <p:txBody>
          <a:bodyPr>
            <a:normAutofit/>
          </a:bodyPr>
          <a:lstStyle/>
          <a:p>
            <a:pPr algn="ctr">
              <a:buNone/>
            </a:pPr>
            <a:r>
              <a:rPr lang="ru-RU" sz="4400" b="1" dirty="0" smtClean="0">
                <a:latin typeface="+mj-lt"/>
              </a:rPr>
              <a:t>неконтролируемое </a:t>
            </a:r>
            <a:r>
              <a:rPr lang="ru-RU" sz="4400" b="1" dirty="0" smtClean="0">
                <a:latin typeface="+mj-lt"/>
              </a:rPr>
              <a:t>горение</a:t>
            </a:r>
            <a:r>
              <a:rPr lang="ru-RU" sz="4400" dirty="0" smtClean="0">
                <a:latin typeface="+mj-lt"/>
              </a:rPr>
              <a:t>, причиняющее материальный ущерб, вред жизни и здоровью граждан, интересам общества и государства;</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Целевой противопожарный инструктаж проводится</a:t>
            </a:r>
            <a:endParaRPr lang="ru-RU" dirty="0"/>
          </a:p>
        </p:txBody>
      </p:sp>
      <p:sp>
        <p:nvSpPr>
          <p:cNvPr id="3" name="Содержимое 2"/>
          <p:cNvSpPr>
            <a:spLocks noGrp="1"/>
          </p:cNvSpPr>
          <p:nvPr>
            <p:ph idx="1"/>
          </p:nvPr>
        </p:nvSpPr>
        <p:spPr/>
        <p:txBody>
          <a:bodyPr>
            <a:normAutofit lnSpcReduction="10000"/>
          </a:bodyPr>
          <a:lstStyle/>
          <a:p>
            <a:pPr algn="ctr">
              <a:buNone/>
            </a:pPr>
            <a:r>
              <a:rPr lang="ru-RU" dirty="0" smtClean="0"/>
              <a:t>лицом, ответственным за обеспечение пожарной безопасности в организации, или непосредственно руководителем работ (мастером, инженером) и в установленных правилами пожарной безопасности случаях - в наряде-допуске на выполнение работ.</a:t>
            </a:r>
          </a:p>
          <a:p>
            <a:endParaRPr lang="ru-RU"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НАРЯД - ДОПУСК</a:t>
            </a:r>
            <a:endParaRPr lang="ru-RU" dirty="0"/>
          </a:p>
        </p:txBody>
      </p:sp>
      <p:pic>
        <p:nvPicPr>
          <p:cNvPr id="3074" name="Picture 2" descr="D:\ЗАНЯТИЯ\ПТМ\ФОРМА НАРЯДА ДОПУСКА НА ОГНЕВЫЕ РАБОТЫ.jpg"/>
          <p:cNvPicPr>
            <a:picLocks noGrp="1" noChangeAspect="1" noChangeArrowheads="1"/>
          </p:cNvPicPr>
          <p:nvPr>
            <p:ph idx="1"/>
          </p:nvPr>
        </p:nvPicPr>
        <p:blipFill>
          <a:blip r:embed="rId2"/>
          <a:srcRect/>
          <a:stretch>
            <a:fillRect/>
          </a:stretch>
        </p:blipFill>
        <p:spPr bwMode="auto">
          <a:xfrm>
            <a:off x="-23927" y="1782524"/>
            <a:ext cx="8882207" cy="3876495"/>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939916"/>
          </a:xfrm>
        </p:spPr>
        <p:txBody>
          <a:bodyPr>
            <a:normAutofit fontScale="90000"/>
          </a:bodyPr>
          <a:lstStyle/>
          <a:p>
            <a:r>
              <a:rPr lang="ru-RU" dirty="0" smtClean="0"/>
              <a:t>Целевой противопожарный инструктаж по пожарной безопасности завершается</a:t>
            </a:r>
            <a:endParaRPr lang="ru-RU" dirty="0"/>
          </a:p>
        </p:txBody>
      </p:sp>
      <p:sp>
        <p:nvSpPr>
          <p:cNvPr id="3" name="Содержимое 2"/>
          <p:cNvSpPr>
            <a:spLocks noGrp="1"/>
          </p:cNvSpPr>
          <p:nvPr>
            <p:ph idx="1"/>
          </p:nvPr>
        </p:nvSpPr>
        <p:spPr>
          <a:xfrm>
            <a:off x="457200" y="2357430"/>
            <a:ext cx="8229600" cy="3768733"/>
          </a:xfrm>
        </p:spPr>
        <p:txBody>
          <a:bodyPr>
            <a:normAutofit fontScale="92500" lnSpcReduction="20000"/>
          </a:bodyPr>
          <a:lstStyle/>
          <a:p>
            <a:pPr algn="ctr">
              <a:lnSpc>
                <a:spcPct val="150000"/>
              </a:lnSpc>
              <a:buNone/>
            </a:pPr>
            <a:r>
              <a:rPr lang="ru-RU" sz="2800" dirty="0" smtClean="0"/>
              <a:t>проверкой приобретенных работником знаний и навыков пользоваться первичными средствами пожаротушения, действий при возникновении пожара, знаний правил эвакуации, помощи пострадавшим, лицом, проводившим инструктаж.</a:t>
            </a:r>
            <a:endParaRPr lang="ru-RU" sz="28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428604"/>
            <a:ext cx="8229600" cy="2143140"/>
          </a:xfrm>
        </p:spPr>
        <p:txBody>
          <a:bodyPr>
            <a:normAutofit fontScale="90000"/>
          </a:bodyPr>
          <a:lstStyle/>
          <a:p>
            <a:r>
              <a:rPr lang="ru-RU" sz="4000" dirty="0" smtClean="0"/>
              <a:t>изучение минимума пожарно-технических знаний (далее - пожарно-технический минимум)</a:t>
            </a:r>
            <a:r>
              <a:rPr lang="ru-RU" dirty="0" smtClean="0"/>
              <a:t/>
            </a:r>
            <a:br>
              <a:rPr lang="ru-RU" dirty="0" smtClean="0"/>
            </a:br>
            <a:endParaRPr lang="ru-RU" dirty="0"/>
          </a:p>
        </p:txBody>
      </p:sp>
      <p:sp>
        <p:nvSpPr>
          <p:cNvPr id="3" name="Содержимое 2"/>
          <p:cNvSpPr>
            <a:spLocks noGrp="1"/>
          </p:cNvSpPr>
          <p:nvPr>
            <p:ph idx="1"/>
          </p:nvPr>
        </p:nvSpPr>
        <p:spPr>
          <a:xfrm>
            <a:off x="457200" y="2357430"/>
            <a:ext cx="8229600" cy="3768733"/>
          </a:xfrm>
        </p:spPr>
        <p:txBody>
          <a:bodyPr>
            <a:normAutofit lnSpcReduction="10000"/>
          </a:bodyPr>
          <a:lstStyle/>
          <a:p>
            <a:pPr algn="ctr">
              <a:buNone/>
            </a:pPr>
            <a:r>
              <a:rPr lang="ru-RU" dirty="0" smtClean="0"/>
              <a:t>примерные специальные программы</a:t>
            </a:r>
          </a:p>
          <a:p>
            <a:pPr algn="ctr">
              <a:buNone/>
            </a:pPr>
            <a:r>
              <a:rPr lang="ru-RU" dirty="0" smtClean="0"/>
              <a:t>обучения пожарно-техническому минимуму для некоторых категорий обучаемых приводятся в приложении 3 приказа МЧС РФ от 12.12.2007 г. № 645</a:t>
            </a:r>
            <a:endParaRPr lang="ru-RU"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ПРИМЕРНОЕ СОДЕРЖАНИЕ ИНСТРУКЦИЙ</a:t>
            </a:r>
            <a:endParaRPr lang="ru-RU" dirty="0"/>
          </a:p>
        </p:txBody>
      </p:sp>
      <p:sp>
        <p:nvSpPr>
          <p:cNvPr id="3" name="Содержимое 2"/>
          <p:cNvSpPr>
            <a:spLocks noGrp="1"/>
          </p:cNvSpPr>
          <p:nvPr>
            <p:ph idx="1"/>
          </p:nvPr>
        </p:nvSpPr>
        <p:spPr/>
        <p:txBody>
          <a:bodyPr>
            <a:normAutofit fontScale="25000" lnSpcReduction="20000"/>
          </a:bodyPr>
          <a:lstStyle/>
          <a:p>
            <a:pPr algn="ctr">
              <a:buNone/>
            </a:pPr>
            <a:r>
              <a:rPr lang="ru-RU" sz="5600" dirty="0" smtClean="0">
                <a:hlinkClick r:id="rId2"/>
              </a:rPr>
              <a:t>1. Общие положения </a:t>
            </a:r>
            <a:endParaRPr lang="ru-RU" sz="5600" dirty="0" smtClean="0"/>
          </a:p>
          <a:p>
            <a:pPr algn="ctr">
              <a:buNone/>
            </a:pPr>
            <a:r>
              <a:rPr lang="ru-RU" sz="5600" dirty="0" smtClean="0">
                <a:hlinkClick r:id="rId2"/>
              </a:rPr>
              <a:t>2. Обязанности лиц, ответственных за пожарную безопасность в организации, обязанности  сооружений и помещений, эвакуационных путей</a:t>
            </a:r>
            <a:endParaRPr lang="ru-RU" sz="5600" dirty="0" smtClean="0"/>
          </a:p>
          <a:p>
            <a:pPr algn="ctr">
              <a:buNone/>
            </a:pPr>
            <a:r>
              <a:rPr lang="ru-RU" sz="5600" dirty="0" smtClean="0">
                <a:hlinkClick r:id="rId2"/>
              </a:rPr>
              <a:t>3. Порядок содержания территории, зданий,  </a:t>
            </a:r>
            <a:endParaRPr lang="ru-RU" sz="5600" dirty="0" smtClean="0"/>
          </a:p>
          <a:p>
            <a:pPr algn="ctr">
              <a:buNone/>
            </a:pPr>
            <a:r>
              <a:rPr lang="ru-RU" sz="5600" dirty="0" smtClean="0">
                <a:hlinkClick r:id="rId2"/>
              </a:rPr>
              <a:t>4. Порядок и нормы хранения и </a:t>
            </a:r>
            <a:r>
              <a:rPr lang="ru-RU" sz="5600" dirty="0" err="1" smtClean="0">
                <a:hlinkClick r:id="rId2"/>
              </a:rPr>
              <a:t>траспортировки</a:t>
            </a:r>
            <a:r>
              <a:rPr lang="ru-RU" sz="5600" dirty="0" smtClean="0">
                <a:hlinkClick r:id="rId2"/>
              </a:rPr>
              <a:t> пожаровзрывоопасных веществ и пожароопасных веществ и материалов</a:t>
            </a:r>
            <a:endParaRPr lang="ru-RU" sz="5600" dirty="0" smtClean="0"/>
          </a:p>
          <a:p>
            <a:pPr algn="ctr">
              <a:buNone/>
            </a:pPr>
            <a:r>
              <a:rPr lang="ru-RU" sz="5600" dirty="0" smtClean="0">
                <a:hlinkClick r:id="rId2"/>
              </a:rPr>
              <a:t>5. Порядок осмотра и закрытия помещений по окончании работы</a:t>
            </a:r>
            <a:endParaRPr lang="ru-RU" sz="5600" dirty="0" smtClean="0"/>
          </a:p>
          <a:p>
            <a:pPr algn="ctr">
              <a:buNone/>
            </a:pPr>
            <a:r>
              <a:rPr lang="ru-RU" sz="5600" dirty="0" smtClean="0">
                <a:hlinkClick r:id="rId2"/>
              </a:rPr>
              <a:t>6. Расположение мест для курения, применения открытого огня, проезда транспорта и проведения огневых или иных пожароопасных работ, в том числе временных</a:t>
            </a:r>
            <a:endParaRPr lang="ru-RU" sz="5600" dirty="0" smtClean="0"/>
          </a:p>
          <a:p>
            <a:pPr algn="ctr">
              <a:buNone/>
            </a:pPr>
            <a:r>
              <a:rPr lang="ru-RU" sz="5600" dirty="0" smtClean="0">
                <a:hlinkClick r:id="rId2"/>
              </a:rPr>
              <a:t>7. Порядок использования первичных средств пожаротушения</a:t>
            </a:r>
            <a:endParaRPr lang="ru-RU" sz="5600" dirty="0" smtClean="0"/>
          </a:p>
          <a:p>
            <a:pPr algn="ctr">
              <a:buNone/>
            </a:pPr>
            <a:r>
              <a:rPr lang="ru-RU" sz="5600" dirty="0" smtClean="0">
                <a:hlinkClick r:id="rId2"/>
              </a:rPr>
              <a:t>8. Допустимое количество единовременно находящихся в помещении сырья, полуфабрикатов и готовой продукции</a:t>
            </a:r>
            <a:endParaRPr lang="ru-RU" sz="5600" dirty="0" smtClean="0"/>
          </a:p>
          <a:p>
            <a:pPr algn="ctr">
              <a:buNone/>
            </a:pPr>
            <a:r>
              <a:rPr lang="ru-RU" sz="5600" dirty="0" smtClean="0">
                <a:hlinkClick r:id="rId2"/>
              </a:rPr>
              <a:t>9. Порядок и периодичность уборки горючих отходов и пыли, хранения промасленной специальной одежды</a:t>
            </a:r>
            <a:endParaRPr lang="ru-RU" sz="5600" dirty="0" smtClean="0"/>
          </a:p>
          <a:p>
            <a:pPr algn="ctr">
              <a:buNone/>
            </a:pPr>
            <a:r>
              <a:rPr lang="ru-RU" sz="5600" dirty="0" smtClean="0">
                <a:hlinkClick r:id="rId2"/>
              </a:rPr>
              <a:t>10. Обязанности и действия работников при пожаре</a:t>
            </a:r>
            <a:endParaRPr lang="ru-RU" sz="5600" dirty="0" smtClean="0"/>
          </a:p>
          <a:p>
            <a:pPr algn="ctr">
              <a:buFontTx/>
              <a:buChar char="-"/>
            </a:pPr>
            <a:endParaRPr lang="ru-RU" sz="6400" dirty="0" smtClean="0">
              <a:no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normAutofit fontScale="90000"/>
          </a:bodyPr>
          <a:lstStyle/>
          <a:p>
            <a:r>
              <a:rPr lang="ru-RU" dirty="0" smtClean="0"/>
              <a:t>ПП РФ N 390 ПРАВИЛА</a:t>
            </a:r>
            <a:br>
              <a:rPr lang="ru-RU" dirty="0" smtClean="0"/>
            </a:br>
            <a:r>
              <a:rPr lang="ru-RU" dirty="0" smtClean="0"/>
              <a:t> «О противопожарном режиме»</a:t>
            </a:r>
            <a:endParaRPr lang="ru-RU" dirty="0"/>
          </a:p>
        </p:txBody>
      </p:sp>
      <p:sp>
        <p:nvSpPr>
          <p:cNvPr id="3" name="Содержимое 2"/>
          <p:cNvSpPr>
            <a:spLocks noGrp="1"/>
          </p:cNvSpPr>
          <p:nvPr>
            <p:ph idx="1"/>
          </p:nvPr>
        </p:nvSpPr>
        <p:spPr>
          <a:xfrm>
            <a:off x="457200" y="1357298"/>
            <a:ext cx="8229600" cy="4768865"/>
          </a:xfrm>
        </p:spPr>
        <p:txBody>
          <a:bodyPr>
            <a:normAutofit fontScale="77500" lnSpcReduction="20000"/>
          </a:bodyPr>
          <a:lstStyle/>
          <a:p>
            <a:pPr algn="ctr">
              <a:buNone/>
            </a:pPr>
            <a:r>
              <a:rPr lang="ru-RU" dirty="0" smtClean="0"/>
              <a:t>В приложения к Правилам представлены:</a:t>
            </a:r>
          </a:p>
          <a:p>
            <a:pPr algn="ctr">
              <a:buFontTx/>
              <a:buChar char="-"/>
            </a:pPr>
            <a:r>
              <a:rPr lang="ru-RU" dirty="0" smtClean="0"/>
              <a:t>нормы обеспечения объектов ручными огнетушителями (за исключением автозаправочных станций)</a:t>
            </a:r>
          </a:p>
          <a:p>
            <a:pPr algn="ctr">
              <a:buFontTx/>
              <a:buChar char="-"/>
            </a:pPr>
            <a:r>
              <a:rPr lang="ru-RU" dirty="0" smtClean="0"/>
              <a:t>нормы оснащения помещений передвижными огнетушителями (за исключением автозаправочных станций)</a:t>
            </a:r>
          </a:p>
          <a:p>
            <a:pPr algn="ctr">
              <a:buFontTx/>
              <a:buChar char="-"/>
            </a:pPr>
            <a:r>
              <a:rPr lang="ru-RU" dirty="0" smtClean="0"/>
              <a:t>радиус очистки территории от горючих материалов</a:t>
            </a:r>
          </a:p>
          <a:p>
            <a:pPr algn="ctr">
              <a:buFontTx/>
              <a:buChar char="-"/>
            </a:pPr>
            <a:r>
              <a:rPr lang="ru-RU" dirty="0" smtClean="0"/>
              <a:t>Форма наряда-допуска  на выполнение огневых работ</a:t>
            </a:r>
          </a:p>
          <a:p>
            <a:pPr>
              <a:buFontTx/>
              <a:buChar char="-"/>
            </a:pPr>
            <a:endParaRPr lang="ru-RU"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14356"/>
            <a:ext cx="8229600" cy="5411807"/>
          </a:xfrm>
        </p:spPr>
        <p:txBody>
          <a:bodyPr/>
          <a:lstStyle/>
          <a:p>
            <a:pPr algn="ctr"/>
            <a:r>
              <a:rPr lang="ru-RU" dirty="0" smtClean="0"/>
              <a:t>нормы оснащения зданий, сооружений, строений и территорий пожарными щитами;</a:t>
            </a:r>
          </a:p>
          <a:p>
            <a:pPr algn="ctr"/>
            <a:r>
              <a:rPr lang="ru-RU" dirty="0" smtClean="0"/>
              <a:t>нормы комплектации пожарных щитов немеханизированным инструментом и инвентарем;</a:t>
            </a:r>
          </a:p>
          <a:p>
            <a:pPr algn="ctr"/>
            <a:r>
              <a:rPr lang="ru-RU" dirty="0" smtClean="0"/>
              <a:t>форма паспорта населенного пункта, подверженного угрозе лесных пожаров.</a:t>
            </a:r>
            <a:endParaRPr lang="ru-RU"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srcRect/>
          <a:stretch>
            <a:fillRect/>
          </a:stretch>
        </p:blipFill>
        <p:spPr bwMode="auto">
          <a:xfrm>
            <a:off x="484679" y="928670"/>
            <a:ext cx="8659321" cy="4357718"/>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srcRect/>
          <a:stretch>
            <a:fillRect/>
          </a:stretch>
        </p:blipFill>
        <p:spPr bwMode="auto">
          <a:xfrm>
            <a:off x="202210" y="1071546"/>
            <a:ext cx="8845799" cy="4500594"/>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bwMode="auto">
          <a:xfrm>
            <a:off x="531028" y="1285860"/>
            <a:ext cx="8255813" cy="424896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ЗАНЯТИЯ\ПТМ\65197587.jpg"/>
          <p:cNvPicPr>
            <a:picLocks noGrp="1" noChangeAspect="1" noChangeArrowheads="1"/>
          </p:cNvPicPr>
          <p:nvPr>
            <p:ph idx="1"/>
          </p:nvPr>
        </p:nvPicPr>
        <p:blipFill>
          <a:blip r:embed="rId2"/>
          <a:srcRect/>
          <a:stretch>
            <a:fillRect/>
          </a:stretch>
        </p:blipFill>
        <p:spPr bwMode="auto">
          <a:xfrm>
            <a:off x="2000232" y="215284"/>
            <a:ext cx="4786346" cy="6356988"/>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srcRect/>
          <a:stretch>
            <a:fillRect/>
          </a:stretch>
        </p:blipFill>
        <p:spPr bwMode="auto">
          <a:xfrm>
            <a:off x="104236" y="1142984"/>
            <a:ext cx="8896920" cy="4071966"/>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srcRect/>
          <a:stretch>
            <a:fillRect/>
          </a:stretch>
        </p:blipFill>
        <p:spPr bwMode="auto">
          <a:xfrm>
            <a:off x="428596" y="1285860"/>
            <a:ext cx="8405395" cy="3786214"/>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УПЦ\Downloads\96f5b4f012f4b49_248.a612f7622d_g-middle.jpg"/>
          <p:cNvPicPr>
            <a:picLocks noGrp="1" noChangeAspect="1" noChangeArrowheads="1"/>
          </p:cNvPicPr>
          <p:nvPr>
            <p:ph idx="1"/>
          </p:nvPr>
        </p:nvPicPr>
        <p:blipFill>
          <a:blip r:embed="rId2"/>
          <a:srcRect/>
          <a:stretch>
            <a:fillRect/>
          </a:stretch>
        </p:blipFill>
        <p:spPr bwMode="auto">
          <a:xfrm>
            <a:off x="479661" y="196054"/>
            <a:ext cx="8092867" cy="6161904"/>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dirty="0"/>
          </a:p>
        </p:txBody>
      </p:sp>
      <p:pic>
        <p:nvPicPr>
          <p:cNvPr id="20482" name="Picture 2" descr="C:\Users\УПЦ\Downloads\img20.jpg"/>
          <p:cNvPicPr>
            <a:picLocks noGrp="1" noChangeAspect="1" noChangeArrowheads="1"/>
          </p:cNvPicPr>
          <p:nvPr>
            <p:ph idx="1"/>
          </p:nvPr>
        </p:nvPicPr>
        <p:blipFill>
          <a:blip r:embed="rId2"/>
          <a:srcRect/>
          <a:stretch>
            <a:fillRect/>
          </a:stretch>
        </p:blipFill>
        <p:spPr bwMode="auto">
          <a:xfrm>
            <a:off x="357158" y="285728"/>
            <a:ext cx="8572559" cy="5840435"/>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1506" name="Picture 2" descr="C:\Users\УПЦ\Downloads\img3.jpg"/>
          <p:cNvPicPr>
            <a:picLocks noGrp="1" noChangeAspect="1" noChangeArrowheads="1"/>
          </p:cNvPicPr>
          <p:nvPr>
            <p:ph idx="1"/>
          </p:nvPr>
        </p:nvPicPr>
        <p:blipFill>
          <a:blip r:embed="rId2"/>
          <a:srcRect/>
          <a:stretch>
            <a:fillRect/>
          </a:stretch>
        </p:blipFill>
        <p:spPr bwMode="auto">
          <a:xfrm>
            <a:off x="285720" y="285728"/>
            <a:ext cx="8429684" cy="6286544"/>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530" name="Picture 2" descr="C:\Users\УПЦ\Downloads\img13.jpg"/>
          <p:cNvPicPr>
            <a:picLocks noGrp="1" noChangeAspect="1" noChangeArrowheads="1"/>
          </p:cNvPicPr>
          <p:nvPr>
            <p:ph idx="1"/>
          </p:nvPr>
        </p:nvPicPr>
        <p:blipFill>
          <a:blip r:embed="rId2"/>
          <a:srcRect/>
          <a:stretch>
            <a:fillRect/>
          </a:stretch>
        </p:blipFill>
        <p:spPr bwMode="auto">
          <a:xfrm>
            <a:off x="183064" y="155537"/>
            <a:ext cx="8603778" cy="6452833"/>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3554" name="Picture 2" descr="C:\Users\УПЦ\Downloads\etiketka_.jpg"/>
          <p:cNvPicPr>
            <a:picLocks noGrp="1" noChangeAspect="1" noChangeArrowheads="1"/>
          </p:cNvPicPr>
          <p:nvPr>
            <p:ph idx="1"/>
          </p:nvPr>
        </p:nvPicPr>
        <p:blipFill>
          <a:blip r:embed="rId2"/>
          <a:srcRect/>
          <a:stretch>
            <a:fillRect/>
          </a:stretch>
        </p:blipFill>
        <p:spPr bwMode="auto">
          <a:xfrm>
            <a:off x="2357422" y="262814"/>
            <a:ext cx="3929090" cy="6387748"/>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УПЦ\Downloads\bdaee18a204f022ac5fbb4a14a1d6983.jpg"/>
          <p:cNvPicPr>
            <a:picLocks noGrp="1" noChangeAspect="1" noChangeArrowheads="1"/>
          </p:cNvPicPr>
          <p:nvPr>
            <p:ph idx="1"/>
          </p:nvPr>
        </p:nvPicPr>
        <p:blipFill>
          <a:blip r:embed="rId2"/>
          <a:srcRect/>
          <a:stretch>
            <a:fillRect/>
          </a:stretch>
        </p:blipFill>
        <p:spPr bwMode="auto">
          <a:xfrm>
            <a:off x="642910" y="1071546"/>
            <a:ext cx="8229600" cy="4211241"/>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УПЦ\Downloads\d83710702837447ab381c5d1a7183de1.jpg"/>
          <p:cNvPicPr>
            <a:picLocks noGrp="1" noChangeAspect="1" noChangeArrowheads="1"/>
          </p:cNvPicPr>
          <p:nvPr>
            <p:ph idx="1"/>
          </p:nvPr>
        </p:nvPicPr>
        <p:blipFill>
          <a:blip r:embed="rId2"/>
          <a:srcRect/>
          <a:stretch>
            <a:fillRect/>
          </a:stretch>
        </p:blipFill>
        <p:spPr bwMode="auto">
          <a:xfrm>
            <a:off x="189922" y="1000108"/>
            <a:ext cx="8954078" cy="4857784"/>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Пенные огнетушители</a:t>
            </a:r>
            <a:endParaRPr lang="ru-RU" dirty="0"/>
          </a:p>
        </p:txBody>
      </p:sp>
      <p:pic>
        <p:nvPicPr>
          <p:cNvPr id="19458" name="Picture 2"/>
          <p:cNvPicPr>
            <a:picLocks noGrp="1" noChangeAspect="1" noChangeArrowheads="1"/>
          </p:cNvPicPr>
          <p:nvPr>
            <p:ph idx="1"/>
          </p:nvPr>
        </p:nvPicPr>
        <p:blipFill>
          <a:blip r:embed="rId2"/>
          <a:srcRect/>
          <a:stretch>
            <a:fillRect/>
          </a:stretch>
        </p:blipFill>
        <p:spPr bwMode="auto">
          <a:xfrm>
            <a:off x="1714480" y="1504148"/>
            <a:ext cx="5572164" cy="46001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Основные принципы удаления горения:</a:t>
            </a:r>
            <a:endParaRPr lang="ru-RU" dirty="0"/>
          </a:p>
        </p:txBody>
      </p:sp>
      <p:sp>
        <p:nvSpPr>
          <p:cNvPr id="3" name="Содержимое 2"/>
          <p:cNvSpPr>
            <a:spLocks noGrp="1"/>
          </p:cNvSpPr>
          <p:nvPr>
            <p:ph idx="1"/>
          </p:nvPr>
        </p:nvSpPr>
        <p:spPr/>
        <p:txBody>
          <a:bodyPr/>
          <a:lstStyle/>
          <a:p>
            <a:pPr algn="ctr">
              <a:buNone/>
            </a:pPr>
            <a:r>
              <a:rPr lang="ru-RU" dirty="0" smtClean="0">
                <a:latin typeface="+mj-lt"/>
              </a:rPr>
              <a:t>Убрать одно из трех составляющих:</a:t>
            </a:r>
          </a:p>
          <a:p>
            <a:pPr marL="514350" indent="-514350" algn="ctr">
              <a:buAutoNum type="arabicPeriod"/>
            </a:pPr>
            <a:r>
              <a:rPr lang="ru-RU" sz="4000" dirty="0" smtClean="0">
                <a:solidFill>
                  <a:srgbClr val="FF0000"/>
                </a:solidFill>
                <a:latin typeface="+mj-lt"/>
              </a:rPr>
              <a:t>Прекратить доступ воздуха.</a:t>
            </a:r>
          </a:p>
          <a:p>
            <a:pPr marL="514350" indent="-514350" algn="ctr">
              <a:buAutoNum type="arabicPeriod"/>
            </a:pPr>
            <a:r>
              <a:rPr lang="ru-RU" sz="4000" dirty="0" smtClean="0">
                <a:solidFill>
                  <a:srgbClr val="FF0000"/>
                </a:solidFill>
                <a:latin typeface="+mj-lt"/>
              </a:rPr>
              <a:t>Ликвидировать источник зажигания.</a:t>
            </a:r>
          </a:p>
          <a:p>
            <a:pPr marL="514350" indent="-514350" algn="ctr">
              <a:buAutoNum type="arabicPeriod"/>
            </a:pPr>
            <a:r>
              <a:rPr lang="ru-RU" sz="4000" dirty="0" smtClean="0">
                <a:solidFill>
                  <a:srgbClr val="FF0000"/>
                </a:solidFill>
                <a:latin typeface="+mj-lt"/>
              </a:rPr>
              <a:t>Ликвидировать доступ горючих веществ.</a:t>
            </a:r>
          </a:p>
          <a:p>
            <a:pPr marL="514350" indent="-514350" algn="ctr">
              <a:buNone/>
            </a:pPr>
            <a:endParaRPr lang="ru-R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Химический пенный огнетушитель предназначен</a:t>
            </a:r>
            <a:endParaRPr lang="ru-RU" dirty="0"/>
          </a:p>
        </p:txBody>
      </p:sp>
      <p:sp>
        <p:nvSpPr>
          <p:cNvPr id="3" name="Содержимое 2"/>
          <p:cNvSpPr>
            <a:spLocks noGrp="1"/>
          </p:cNvSpPr>
          <p:nvPr>
            <p:ph idx="1"/>
          </p:nvPr>
        </p:nvSpPr>
        <p:spPr/>
        <p:txBody>
          <a:bodyPr/>
          <a:lstStyle/>
          <a:p>
            <a:pPr algn="ctr"/>
            <a:r>
              <a:rPr lang="ru-RU" dirty="0" smtClean="0"/>
              <a:t>для тушения загорании твердых органических материалов, горение которых сопровождается тлением, а также различных горючих жидкостей на площади не более 1 м</a:t>
            </a:r>
            <a:r>
              <a:rPr lang="ru-RU" baseline="30000" dirty="0" smtClean="0"/>
              <a:t>2</a:t>
            </a:r>
            <a:endParaRPr lang="ru-RU"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Газовые огнетушители</a:t>
            </a:r>
            <a:endParaRPr lang="ru-RU" dirty="0"/>
          </a:p>
        </p:txBody>
      </p:sp>
      <p:pic>
        <p:nvPicPr>
          <p:cNvPr id="20482" name="Picture 2"/>
          <p:cNvPicPr>
            <a:picLocks noGrp="1" noChangeAspect="1" noChangeArrowheads="1"/>
          </p:cNvPicPr>
          <p:nvPr>
            <p:ph idx="1"/>
          </p:nvPr>
        </p:nvPicPr>
        <p:blipFill>
          <a:blip r:embed="rId2"/>
          <a:srcRect/>
          <a:stretch>
            <a:fillRect/>
          </a:stretch>
        </p:blipFill>
        <p:spPr bwMode="auto">
          <a:xfrm>
            <a:off x="1785918" y="1571612"/>
            <a:ext cx="4823698" cy="40525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42910" y="500042"/>
            <a:ext cx="8072494" cy="5626121"/>
          </a:xfrm>
        </p:spPr>
        <p:txBody>
          <a:bodyPr>
            <a:normAutofit fontScale="77500" lnSpcReduction="20000"/>
          </a:bodyPr>
          <a:lstStyle/>
          <a:p>
            <a:pPr algn="ctr"/>
            <a:r>
              <a:rPr lang="ru-RU" dirty="0" smtClean="0"/>
              <a:t>для тушения загораний различных горючих веществ, горение которых не может происходить без доступа воздуха, на промышленных предприятиях, на транспортных средствах (железнодорожном, городском, морском транспорте), загораний электроустановок, находящихся под напряжением не более 1000В, в музеях, картинных галереях, архивах. Углекислотные огнетушители также предназначены для тушения жидких и газообразных веществ (класс В, С). Используются и в тех случаях, когда применение воды не даёт положительного эффекта или нежелательно.</a:t>
            </a:r>
            <a:endParaRPr lang="ru-RU"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pPr algn="ctr"/>
            <a:r>
              <a:rPr lang="ru-RU" dirty="0" smtClean="0"/>
              <a:t>Углекислотными огнетушителями оснащаются АЗС, территории промышленных предприятий, склады, пожарные щиты в лакокрасочных цехах, площади офисных зданий, офисы, квартиры и т.д.</a:t>
            </a:r>
          </a:p>
          <a:p>
            <a:endParaRPr lang="ru-RU"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УПЦ\Downloads\1097_8.jpg"/>
          <p:cNvPicPr>
            <a:picLocks noGrp="1" noChangeAspect="1" noChangeArrowheads="1"/>
          </p:cNvPicPr>
          <p:nvPr>
            <p:ph idx="1"/>
          </p:nvPr>
        </p:nvPicPr>
        <p:blipFill>
          <a:blip r:embed="rId2"/>
          <a:srcRect/>
          <a:stretch>
            <a:fillRect/>
          </a:stretch>
        </p:blipFill>
        <p:spPr bwMode="auto">
          <a:xfrm>
            <a:off x="150248" y="124991"/>
            <a:ext cx="8708032" cy="6531025"/>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Порошковые огнетушители</a:t>
            </a:r>
            <a:endParaRPr lang="ru-RU" dirty="0"/>
          </a:p>
        </p:txBody>
      </p:sp>
      <p:sp>
        <p:nvSpPr>
          <p:cNvPr id="3" name="Содержимое 2"/>
          <p:cNvSpPr>
            <a:spLocks noGrp="1"/>
          </p:cNvSpPr>
          <p:nvPr>
            <p:ph idx="1"/>
          </p:nvPr>
        </p:nvSpPr>
        <p:spPr/>
        <p:txBody>
          <a:bodyPr/>
          <a:lstStyle/>
          <a:p>
            <a:r>
              <a:rPr lang="ru-RU" dirty="0" smtClean="0"/>
              <a:t>Для тушения небольших очагов загораний горючих жидкостей, газов, электроустановок напряжением до 1000 В, металлов и их сплавов используются порошковые огнетушители ОП-1, ОП-25,ОП-10.</a:t>
            </a:r>
          </a:p>
          <a:p>
            <a:endParaRPr lang="ru-RU"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8926" y="285728"/>
            <a:ext cx="6000792" cy="3082924"/>
          </a:xfrm>
        </p:spPr>
        <p:txBody>
          <a:bodyPr>
            <a:normAutofit/>
          </a:bodyPr>
          <a:lstStyle/>
          <a:p>
            <a:r>
              <a:rPr lang="ru-RU" sz="2400" dirty="0" smtClean="0"/>
              <a:t>содержит в тонкостенном десятилитровом баллоне порошок ПС-1 (углекислый натрий с добавками). Подается с помощью сжатого газа (азот, диоксид углерода, воздух), хранящегося в дополнительном баллончике емкостью 0,7 л под давлением 15 МПа. </a:t>
            </a:r>
            <a:endParaRPr lang="ru-RU" sz="2400" dirty="0"/>
          </a:p>
        </p:txBody>
      </p:sp>
      <p:pic>
        <p:nvPicPr>
          <p:cNvPr id="21506" name="Picture 2"/>
          <p:cNvPicPr>
            <a:picLocks noGrp="1" noChangeAspect="1" noChangeArrowheads="1"/>
          </p:cNvPicPr>
          <p:nvPr>
            <p:ph idx="1"/>
          </p:nvPr>
        </p:nvPicPr>
        <p:blipFill>
          <a:blip r:embed="rId2"/>
          <a:srcRect/>
          <a:stretch>
            <a:fillRect/>
          </a:stretch>
        </p:blipFill>
        <p:spPr bwMode="auto">
          <a:xfrm>
            <a:off x="142844" y="3286124"/>
            <a:ext cx="3500462" cy="32371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УПЦ\Downloads\0018-018-Ognetushiteli-poroshkovye.jpg"/>
          <p:cNvPicPr>
            <a:picLocks noGrp="1" noChangeAspect="1" noChangeArrowheads="1"/>
          </p:cNvPicPr>
          <p:nvPr>
            <p:ph idx="1"/>
          </p:nvPr>
        </p:nvPicPr>
        <p:blipFill>
          <a:blip r:embed="rId2"/>
          <a:srcRect/>
          <a:stretch>
            <a:fillRect/>
          </a:stretch>
        </p:blipFill>
        <p:spPr bwMode="auto">
          <a:xfrm>
            <a:off x="214282" y="357166"/>
            <a:ext cx="8103204" cy="6077404"/>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571472" y="642918"/>
            <a:ext cx="7836010" cy="5669139"/>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УПЦ\Downloads\desyat-pravil-protivopozharnoj-bezopasnosti.jpg"/>
          <p:cNvPicPr>
            <a:picLocks noGrp="1" noChangeAspect="1" noChangeArrowheads="1"/>
          </p:cNvPicPr>
          <p:nvPr>
            <p:ph idx="1"/>
          </p:nvPr>
        </p:nvPicPr>
        <p:blipFill>
          <a:blip r:embed="rId2"/>
          <a:srcRect/>
          <a:stretch>
            <a:fillRect/>
          </a:stretch>
        </p:blipFill>
        <p:spPr bwMode="auto">
          <a:xfrm>
            <a:off x="785786" y="76968"/>
            <a:ext cx="7643866" cy="6495304"/>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Другая 1">
      <a:majorFont>
        <a:latin typeface="Arial"/>
        <a:ea typeface=""/>
        <a:cs typeface=""/>
      </a:majorFont>
      <a:minorFont>
        <a:latin typeface="Arial Black"/>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2603</Words>
  <PresentationFormat>Экран (4:3)</PresentationFormat>
  <Paragraphs>249</Paragraphs>
  <Slides>113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113</vt:i4>
      </vt:variant>
    </vt:vector>
  </HeadingPairs>
  <TitlesOfParts>
    <vt:vector size="114" baseType="lpstr">
      <vt:lpstr>Тема Office</vt:lpstr>
      <vt:lpstr>АНО ДПО «Учебно-производственный центр»</vt:lpstr>
      <vt:lpstr>Пожары</vt:lpstr>
      <vt:lpstr>Слайд 3</vt:lpstr>
      <vt:lpstr>Слайд 4</vt:lpstr>
      <vt:lpstr>На данный момент времени статистика по несчастным случаям в республике Башкортостан, связанным с пожарами:</vt:lpstr>
      <vt:lpstr>Слайд 6</vt:lpstr>
      <vt:lpstr>пожар</vt:lpstr>
      <vt:lpstr>Слайд 8</vt:lpstr>
      <vt:lpstr>Основные принципы удаления горения:</vt:lpstr>
      <vt:lpstr>Для не допущения горения:</vt:lpstr>
      <vt:lpstr>В этих целях:</vt:lpstr>
      <vt:lpstr>Слайд 12</vt:lpstr>
      <vt:lpstr>Некоторые нормативно правовые акты РФ по ПОЖАРНОЙ БЕЗОПАСНОСТИ</vt:lpstr>
      <vt:lpstr>Слайд 14</vt:lpstr>
      <vt:lpstr>  За нарушение: Статьей 219. Нарушение требований пожарной безопасности. УК РФ предусмотрено:  </vt:lpstr>
      <vt:lpstr>Слайд 16</vt:lpstr>
      <vt:lpstr>Слайд 17</vt:lpstr>
      <vt:lpstr>Статья 20.4. Нарушение требований пожарной безопасности (КоАп)</vt:lpstr>
      <vt:lpstr>Нарушения, совершенные в условиях особого противопожарного режима </vt:lpstr>
      <vt:lpstr>Слайд 20</vt:lpstr>
      <vt:lpstr>Слайд 21</vt:lpstr>
      <vt:lpstr>ПРОТИВОПОЖАРНЫЙ РЕЖИМ</vt:lpstr>
      <vt:lpstr>ОСОБЫЙ ПРОТИВОПОЖАРНЫЙ РЕЖИМ</vt:lpstr>
      <vt:lpstr>Слайд 24</vt:lpstr>
      <vt:lpstr>Слайд 25</vt:lpstr>
      <vt:lpstr>Слайд 26</vt:lpstr>
      <vt:lpstr>Слайд 27</vt:lpstr>
      <vt:lpstr>Слайд 28</vt:lpstr>
      <vt:lpstr>Слайд 29</vt:lpstr>
      <vt:lpstr>ОБЩИЕ ТРЕБОВАНИЯ ПОЖАРНОЙ БЕЗОПАСНОСТИ К СКЛАДСКИМ ПОМЕЩЕНИЯМ</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организовывать занятия по пожарно-техническому минимуму в отдельных классах (кабинетах),  оборудованных для этих целей техническими средствами</vt:lpstr>
      <vt:lpstr>Слайд 43</vt:lpstr>
      <vt:lpstr>Вы получите документ, установленного образца, образовательным учреждением - по завершении обучения:</vt:lpstr>
      <vt:lpstr>Основные виды обучения работников организаций мерам пожарной безопасности</vt:lpstr>
      <vt:lpstr> Цель противопожарного инструктажа  </vt:lpstr>
      <vt:lpstr>Слайд 47</vt:lpstr>
      <vt:lpstr>Слайд 48</vt:lpstr>
      <vt:lpstr>ПРИМЕРНЫЙ ПЕРЕЧЕНЬ ВОПРОСОВ ПРОВЕДЕНИЯ ВВОДНОГО ПРОТИВОПОЖАРНОГО ИНСТРУКТАЖА</vt:lpstr>
      <vt:lpstr>Слайд 50</vt:lpstr>
      <vt:lpstr>Слайд 51</vt:lpstr>
      <vt:lpstr> ПРИМЕРНЫЙ ПЕРЕЧЕНЬ ВОПРОСОВ первичного противопожарного инструктажа на рабочем месте </vt:lpstr>
      <vt:lpstr>Первичный противопожарный инструктаж</vt:lpstr>
      <vt:lpstr>Слайд 54</vt:lpstr>
      <vt:lpstr>Слайд 55</vt:lpstr>
      <vt:lpstr>Слайд 56</vt:lpstr>
      <vt:lpstr>Слайд 57</vt:lpstr>
      <vt:lpstr>Слайд 58</vt:lpstr>
      <vt:lpstr>ОТМЕТКА О ПРОВЕДЕНИИ ИНСТРУКТАЖА</vt:lpstr>
      <vt:lpstr>Слайд 60</vt:lpstr>
      <vt:lpstr>Слайд 61</vt:lpstr>
      <vt:lpstr>Слайд 62</vt:lpstr>
      <vt:lpstr>Слайд 63</vt:lpstr>
      <vt:lpstr>Повторный инструктаж проводится:</vt:lpstr>
      <vt:lpstr>В ходе повторного противопожарного инструктажа проверяются:</vt:lpstr>
      <vt:lpstr>Внеплановый противопожарный инструктаж проводится:</vt:lpstr>
      <vt:lpstr>Слайд 67</vt:lpstr>
      <vt:lpstr>Внеплановый противопожарный инструктаж проводится</vt:lpstr>
      <vt:lpstr>Целевой противопожарный инструктаж проводится: </vt:lpstr>
      <vt:lpstr>Целевой противопожарный инструктаж проводится</vt:lpstr>
      <vt:lpstr>НАРЯД - ДОПУСК</vt:lpstr>
      <vt:lpstr>Целевой противопожарный инструктаж по пожарной безопасности завершается</vt:lpstr>
      <vt:lpstr>изучение минимума пожарно-технических знаний (далее - пожарно-технический минимум) </vt:lpstr>
      <vt:lpstr>ПРИМЕРНОЕ СОДЕРЖАНИЕ ИНСТРУКЦИЙ</vt:lpstr>
      <vt:lpstr>ПП РФ N 390 ПРАВИЛА  «О противопожарном режиме»</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Пенные огнетушители</vt:lpstr>
      <vt:lpstr>Химический пенный огнетушитель предназначен</vt:lpstr>
      <vt:lpstr>Газовые огнетушители</vt:lpstr>
      <vt:lpstr>Слайд 92</vt:lpstr>
      <vt:lpstr>Слайд 93</vt:lpstr>
      <vt:lpstr>Слайд 94</vt:lpstr>
      <vt:lpstr>Порошковые огнетушители</vt:lpstr>
      <vt:lpstr>содержит в тонкостенном десятилитровом баллоне порошок ПС-1 (углекислый натрий с добавками). Подается с помощью сжатого газа (азот, диоксид углерода, воздух), хранящегося в дополнительном баллончике емкостью 0,7 л под давлением 15 МПа. </vt:lpstr>
      <vt:lpstr>Слайд 97</vt:lpstr>
      <vt:lpstr>Слайд 98</vt:lpstr>
      <vt:lpstr>Слайд 99</vt:lpstr>
      <vt:lpstr>Слайд 100</vt:lpstr>
      <vt:lpstr>КАТЕГОРИИ ПОМЕЩЕНИЙ</vt:lpstr>
      <vt:lpstr>А  - взрывопожароопасная</vt:lpstr>
      <vt:lpstr>Б- взрывопожароопасная</vt:lpstr>
      <vt:lpstr>В1-В4 пожароопасные</vt:lpstr>
      <vt:lpstr>Г</vt:lpstr>
      <vt:lpstr>Д</vt:lpstr>
      <vt:lpstr>Слайд 107</vt:lpstr>
      <vt:lpstr>Слайд 108</vt:lpstr>
      <vt:lpstr>категория А</vt:lpstr>
      <vt:lpstr>категория Б если одновременно выполнено два условия: </vt:lpstr>
      <vt:lpstr>категория В </vt:lpstr>
      <vt:lpstr>категория Г</vt:lpstr>
      <vt:lpstr>категория Д</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АНО ДПО «Учебно-производственный центр»</dc:title>
  <dc:creator>УПЦ</dc:creator>
  <cp:lastModifiedBy>DamneD</cp:lastModifiedBy>
  <cp:revision>166</cp:revision>
  <dcterms:created xsi:type="dcterms:W3CDTF">2018-07-16T03:57:35Z</dcterms:created>
  <dcterms:modified xsi:type="dcterms:W3CDTF">2018-08-03T09:35:37Z</dcterms:modified>
</cp:coreProperties>
</file>